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</p:sldIdLst>
  <p:sldSz cy="5143500" cx="9144000"/>
  <p:notesSz cx="6858000" cy="9144000"/>
  <p:embeddedFontLst>
    <p:embeddedFont>
      <p:font typeface="Nunito"/>
      <p:regular r:id="rId35"/>
      <p:bold r:id="rId36"/>
      <p:italic r:id="rId37"/>
      <p:boldItalic r:id="rId38"/>
    </p:embeddedFont>
    <p:embeddedFont>
      <p:font typeface="Maven Pro"/>
      <p:regular r:id="rId39"/>
      <p:bold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avenPro-bold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Nunito-regular.fntdata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Nunito-italic.fntdata"/><Relationship Id="rId14" Type="http://schemas.openxmlformats.org/officeDocument/2006/relationships/slide" Target="slides/slide9.xml"/><Relationship Id="rId36" Type="http://schemas.openxmlformats.org/officeDocument/2006/relationships/font" Target="fonts/Nunito-bold.fntdata"/><Relationship Id="rId17" Type="http://schemas.openxmlformats.org/officeDocument/2006/relationships/slide" Target="slides/slide12.xml"/><Relationship Id="rId39" Type="http://schemas.openxmlformats.org/officeDocument/2006/relationships/font" Target="fonts/MavenPro-regular.fntdata"/><Relationship Id="rId16" Type="http://schemas.openxmlformats.org/officeDocument/2006/relationships/slide" Target="slides/slide11.xml"/><Relationship Id="rId38" Type="http://schemas.openxmlformats.org/officeDocument/2006/relationships/font" Target="fonts/Nunito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123823bad00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123823bad00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1237253a101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1237253a101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1216b6f2c4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1216b6f2c4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1216b6f2c4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1216b6f2c4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1216b6f2c4c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1216b6f2c4c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1216b6f2c4c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1216b6f2c4c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1216b6f2c4c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1216b6f2c4c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12171410e01_2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12171410e01_2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12171410e01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12171410e01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12171410e01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12171410e01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1237253a10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1237253a10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12171410e01_2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12171410e01_2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12361683779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2" name="Google Shape;512;g12361683779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12361683779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12361683779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12171410e01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12171410e01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g12171410e01_2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5" name="Google Shape;555;g12171410e01_2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12171410e01_2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12171410e01_2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1236f4bd65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1236f4bd65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1236f4bde22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8" name="Google Shape;588;g1236f4bde2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12171410e01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Google Shape;600;g12171410e01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g123191f339e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9" name="Google Shape;609;g123191f339e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123823bad00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123823bad00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123823bad0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123823bad0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123823bad00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123823bad00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123823bad00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123823bad00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123823bad00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123823bad00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23823bad00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23823bad00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123823bad00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123823bad00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2.png"/><Relationship Id="rId6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4.png"/><Relationship Id="rId6" Type="http://schemas.openxmlformats.org/officeDocument/2006/relationships/image" Target="../media/image17.png"/><Relationship Id="rId7" Type="http://schemas.openxmlformats.org/officeDocument/2006/relationships/image" Target="../media/image18.png"/><Relationship Id="rId8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4.png"/><Relationship Id="rId6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19.png"/><Relationship Id="rId6" Type="http://schemas.openxmlformats.org/officeDocument/2006/relationships/image" Target="../media/image20.png"/><Relationship Id="rId7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21.png"/><Relationship Id="rId6" Type="http://schemas.openxmlformats.org/officeDocument/2006/relationships/image" Target="../media/image20.png"/><Relationship Id="rId7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22.png"/><Relationship Id="rId6" Type="http://schemas.openxmlformats.org/officeDocument/2006/relationships/image" Target="../media/image20.png"/><Relationship Id="rId7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23.png"/><Relationship Id="rId6" Type="http://schemas.openxmlformats.org/officeDocument/2006/relationships/image" Target="../media/image20.png"/><Relationship Id="rId7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24.png"/><Relationship Id="rId6" Type="http://schemas.openxmlformats.org/officeDocument/2006/relationships/image" Target="../media/image20.png"/><Relationship Id="rId7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4.png"/><Relationship Id="rId6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4.png"/><Relationship Id="rId6" Type="http://schemas.openxmlformats.org/officeDocument/2006/relationships/image" Target="../media/image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4.png"/><Relationship Id="rId6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7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5.png"/><Relationship Id="rId4" Type="http://schemas.openxmlformats.org/officeDocument/2006/relationships/image" Target="../media/image1.png"/><Relationship Id="rId5" Type="http://schemas.openxmlformats.org/officeDocument/2006/relationships/image" Target="../media/image5.png"/><Relationship Id="rId6" Type="http://schemas.openxmlformats.org/officeDocument/2006/relationships/image" Target="../media/image26.png"/><Relationship Id="rId7" Type="http://schemas.openxmlformats.org/officeDocument/2006/relationships/image" Target="../media/image4.png"/><Relationship Id="rId8" Type="http://schemas.openxmlformats.org/officeDocument/2006/relationships/image" Target="../media/image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29.jpg"/><Relationship Id="rId6" Type="http://schemas.openxmlformats.org/officeDocument/2006/relationships/image" Target="../media/image27.png"/><Relationship Id="rId7" Type="http://schemas.openxmlformats.org/officeDocument/2006/relationships/image" Target="../media/image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9" Type="http://schemas.openxmlformats.org/officeDocument/2006/relationships/image" Target="../media/image7.png"/><Relationship Id="rId5" Type="http://schemas.openxmlformats.org/officeDocument/2006/relationships/image" Target="../media/image28.png"/><Relationship Id="rId6" Type="http://schemas.openxmlformats.org/officeDocument/2006/relationships/image" Target="../media/image31.png"/><Relationship Id="rId7" Type="http://schemas.openxmlformats.org/officeDocument/2006/relationships/image" Target="../media/image27.png"/><Relationship Id="rId8" Type="http://schemas.openxmlformats.org/officeDocument/2006/relationships/image" Target="../media/image30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4.png"/><Relationship Id="rId6" Type="http://schemas.openxmlformats.org/officeDocument/2006/relationships/image" Target="../media/image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4.png"/><Relationship Id="rId6" Type="http://schemas.openxmlformats.org/officeDocument/2006/relationships/image" Target="../media/image7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4.png"/><Relationship Id="rId6" Type="http://schemas.openxmlformats.org/officeDocument/2006/relationships/image" Target="../media/image7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4.png"/><Relationship Id="rId6" Type="http://schemas.openxmlformats.org/officeDocument/2006/relationships/image" Target="../media/image7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4.png"/><Relationship Id="rId6" Type="http://schemas.openxmlformats.org/officeDocument/2006/relationships/image" Target="../media/image32.png"/><Relationship Id="rId7" Type="http://schemas.openxmlformats.org/officeDocument/2006/relationships/image" Target="../media/image7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34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4.png"/><Relationship Id="rId6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4.png"/><Relationship Id="rId6" Type="http://schemas.openxmlformats.org/officeDocument/2006/relationships/image" Target="../media/image8.png"/><Relationship Id="rId7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4.pn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8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4.png"/><Relationship Id="rId6" Type="http://schemas.openxmlformats.org/officeDocument/2006/relationships/image" Target="../media/image11.png"/><Relationship Id="rId7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4.png"/><Relationship Id="rId6" Type="http://schemas.openxmlformats.org/officeDocument/2006/relationships/image" Target="../media/image12.png"/><Relationship Id="rId7" Type="http://schemas.openxmlformats.org/officeDocument/2006/relationships/image" Target="../media/image13.png"/><Relationship Id="rId8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4.png"/><Relationship Id="rId6" Type="http://schemas.openxmlformats.org/officeDocument/2006/relationships/image" Target="../media/image14.png"/><Relationship Id="rId7" Type="http://schemas.openxmlformats.org/officeDocument/2006/relationships/image" Target="../media/image15.png"/><Relationship Id="rId8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4.png"/><Relationship Id="rId6" Type="http://schemas.openxmlformats.org/officeDocument/2006/relationships/image" Target="../media/image16.png"/><Relationship Id="rId7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7" name="Google Shape;27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600200" y="18599"/>
            <a:ext cx="10787026" cy="512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61750" y="-56650"/>
            <a:ext cx="9404976" cy="5352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46875" y="2518350"/>
            <a:ext cx="1643800" cy="213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12" y="701809"/>
            <a:ext cx="9144002" cy="18165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0" name="Google Shape;38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600200" y="18599"/>
            <a:ext cx="10787026" cy="512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1" name="Google Shape;38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61750" y="-56650"/>
            <a:ext cx="9404976" cy="5352550"/>
          </a:xfrm>
          <a:prstGeom prst="rect">
            <a:avLst/>
          </a:prstGeom>
          <a:noFill/>
          <a:ln>
            <a:noFill/>
          </a:ln>
        </p:spPr>
      </p:pic>
      <p:sp>
        <p:nvSpPr>
          <p:cNvPr id="382" name="Google Shape;382;p22"/>
          <p:cNvSpPr txBox="1"/>
          <p:nvPr>
            <p:ph type="ctrTitle"/>
          </p:nvPr>
        </p:nvSpPr>
        <p:spPr>
          <a:xfrm>
            <a:off x="237600" y="299775"/>
            <a:ext cx="8471700" cy="82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766">
              <a:solidFill>
                <a:srgbClr val="FFFFFF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0"/>
          </a:p>
        </p:txBody>
      </p:sp>
      <p:sp>
        <p:nvSpPr>
          <p:cNvPr id="383" name="Google Shape;383;p22"/>
          <p:cNvSpPr txBox="1"/>
          <p:nvPr>
            <p:ph type="ctrTitle"/>
          </p:nvPr>
        </p:nvSpPr>
        <p:spPr>
          <a:xfrm>
            <a:off x="336150" y="110450"/>
            <a:ext cx="8471700" cy="110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Análise Exploratória dos dados</a:t>
            </a:r>
            <a:endParaRPr sz="20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0"/>
          </a:p>
        </p:txBody>
      </p:sp>
      <p:sp>
        <p:nvSpPr>
          <p:cNvPr id="384" name="Google Shape;384;p22"/>
          <p:cNvSpPr txBox="1"/>
          <p:nvPr>
            <p:ph idx="4294967295" type="body"/>
          </p:nvPr>
        </p:nvSpPr>
        <p:spPr>
          <a:xfrm>
            <a:off x="312750" y="1141325"/>
            <a:ext cx="8322000" cy="37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Perfil de clientes interessados</a:t>
            </a:r>
            <a:endParaRPr b="1" sz="17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4254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Maven Pro"/>
              <a:buChar char="●"/>
            </a:pPr>
            <a:r>
              <a:rPr lang="pt-BR"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34% dos clientes interessados foram abordados pelo </a:t>
            </a:r>
            <a:r>
              <a:rPr b="1" lang="pt-BR" sz="1800">
                <a:solidFill>
                  <a:srgbClr val="FFFF00"/>
                </a:solidFill>
                <a:latin typeface="Maven Pro"/>
                <a:ea typeface="Maven Pro"/>
                <a:cs typeface="Maven Pro"/>
                <a:sym typeface="Maven Pro"/>
              </a:rPr>
              <a:t>canal de vendas 26.</a:t>
            </a:r>
            <a:endParaRPr sz="31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FFFF00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FFFF00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457200" lvl="0" marL="13716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385" name="Google Shape;385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37900" y="123425"/>
            <a:ext cx="999300" cy="99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6" name="Google Shape;386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53694" y="2469688"/>
            <a:ext cx="3145306" cy="242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7" name="Google Shape;387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761200" y="2469700"/>
            <a:ext cx="2889494" cy="242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8" name="Google Shape;388;p2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311475" y="569050"/>
            <a:ext cx="487675" cy="48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3" name="Google Shape;39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600200" y="18599"/>
            <a:ext cx="10787026" cy="512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4" name="Google Shape;39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61750" y="-56650"/>
            <a:ext cx="9404976" cy="5352550"/>
          </a:xfrm>
          <a:prstGeom prst="rect">
            <a:avLst/>
          </a:prstGeom>
          <a:noFill/>
          <a:ln>
            <a:noFill/>
          </a:ln>
        </p:spPr>
      </p:pic>
      <p:sp>
        <p:nvSpPr>
          <p:cNvPr id="395" name="Google Shape;395;p23"/>
          <p:cNvSpPr txBox="1"/>
          <p:nvPr>
            <p:ph type="ctrTitle"/>
          </p:nvPr>
        </p:nvSpPr>
        <p:spPr>
          <a:xfrm>
            <a:off x="237600" y="299775"/>
            <a:ext cx="8471700" cy="82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766">
              <a:solidFill>
                <a:srgbClr val="FFFFFF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0"/>
          </a:p>
        </p:txBody>
      </p:sp>
      <p:sp>
        <p:nvSpPr>
          <p:cNvPr id="396" name="Google Shape;396;p23"/>
          <p:cNvSpPr txBox="1"/>
          <p:nvPr>
            <p:ph type="ctrTitle"/>
          </p:nvPr>
        </p:nvSpPr>
        <p:spPr>
          <a:xfrm>
            <a:off x="388950" y="218200"/>
            <a:ext cx="6679800" cy="110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Definição do problema de negócio e Objetivos</a:t>
            </a:r>
            <a:endParaRPr sz="20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0"/>
          </a:p>
        </p:txBody>
      </p:sp>
      <p:sp>
        <p:nvSpPr>
          <p:cNvPr id="397" name="Google Shape;397;p23"/>
          <p:cNvSpPr txBox="1"/>
          <p:nvPr>
            <p:ph idx="4294967295" type="body"/>
          </p:nvPr>
        </p:nvSpPr>
        <p:spPr>
          <a:xfrm>
            <a:off x="312750" y="1141325"/>
            <a:ext cx="8396700" cy="37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</a:pPr>
            <a:r>
              <a:rPr lang="pt-BR"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Avaliar o impacto do Canal de Vendas sobre o interesse de clientes e inferir o Canal de Venda que maximiza a probabilidade de clientes adquirirem o seguro de veículos</a:t>
            </a:r>
            <a:endParaRPr sz="18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</a:pPr>
            <a:r>
              <a:rPr lang="pt-BR"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Avaliar os interessados no seguro de veículos após a oferta de 10% de desconto no seguro de saúde</a:t>
            </a:r>
            <a:endParaRPr sz="18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</a:pPr>
            <a:r>
              <a:rPr lang="pt-BR"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Desenvolvimento de API para consumo rápido do modelo criado.</a:t>
            </a:r>
            <a:endParaRPr b="1" sz="21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FFFF00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457200" lvl="0" marL="13716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398" name="Google Shape;398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37900" y="123425"/>
            <a:ext cx="999300" cy="99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9" name="Google Shape;399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11475" y="569050"/>
            <a:ext cx="487675" cy="48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4" name="Google Shape;40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600200" y="18599"/>
            <a:ext cx="10787026" cy="512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5" name="Google Shape;40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61750" y="-56650"/>
            <a:ext cx="9404976" cy="5352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6" name="Google Shape;406;p24"/>
          <p:cNvPicPr preferRelativeResize="0"/>
          <p:nvPr/>
        </p:nvPicPr>
        <p:blipFill rotWithShape="1">
          <a:blip r:embed="rId5">
            <a:alphaModFix/>
          </a:blip>
          <a:srcRect b="23922" l="12042" r="39399" t="18082"/>
          <a:stretch/>
        </p:blipFill>
        <p:spPr>
          <a:xfrm>
            <a:off x="1958900" y="1216850"/>
            <a:ext cx="5569701" cy="3740001"/>
          </a:xfrm>
          <a:prstGeom prst="rect">
            <a:avLst/>
          </a:prstGeom>
          <a:noFill/>
          <a:ln>
            <a:noFill/>
          </a:ln>
        </p:spPr>
      </p:pic>
      <p:sp>
        <p:nvSpPr>
          <p:cNvPr id="407" name="Google Shape;407;p24"/>
          <p:cNvSpPr txBox="1"/>
          <p:nvPr>
            <p:ph type="ctrTitle"/>
          </p:nvPr>
        </p:nvSpPr>
        <p:spPr>
          <a:xfrm>
            <a:off x="336150" y="110450"/>
            <a:ext cx="8471700" cy="110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Prototipação com AutoML</a:t>
            </a:r>
            <a:endParaRPr sz="20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0"/>
          </a:p>
        </p:txBody>
      </p:sp>
      <p:pic>
        <p:nvPicPr>
          <p:cNvPr id="408" name="Google Shape;408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808551" y="110458"/>
            <a:ext cx="999300" cy="100500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9" name="Google Shape;409;p2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311475" y="569050"/>
            <a:ext cx="487675" cy="48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4" name="Google Shape;41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600200" y="18599"/>
            <a:ext cx="10787026" cy="512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5" name="Google Shape;415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61750" y="-56650"/>
            <a:ext cx="9404976" cy="5352550"/>
          </a:xfrm>
          <a:prstGeom prst="rect">
            <a:avLst/>
          </a:prstGeom>
          <a:noFill/>
          <a:ln>
            <a:noFill/>
          </a:ln>
        </p:spPr>
      </p:pic>
      <p:sp>
        <p:nvSpPr>
          <p:cNvPr id="416" name="Google Shape;416;p25"/>
          <p:cNvSpPr txBox="1"/>
          <p:nvPr>
            <p:ph type="ctrTitle"/>
          </p:nvPr>
        </p:nvSpPr>
        <p:spPr>
          <a:xfrm>
            <a:off x="336150" y="110450"/>
            <a:ext cx="8471700" cy="110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Jupyter: T</a:t>
            </a:r>
            <a:r>
              <a:rPr lang="pt-BR" sz="3550"/>
              <a:t>estes com modelos:</a:t>
            </a:r>
            <a:endParaRPr sz="20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0"/>
          </a:p>
        </p:txBody>
      </p:sp>
      <p:pic>
        <p:nvPicPr>
          <p:cNvPr id="417" name="Google Shape;417;p25"/>
          <p:cNvPicPr preferRelativeResize="0"/>
          <p:nvPr/>
        </p:nvPicPr>
        <p:blipFill rotWithShape="1">
          <a:blip r:embed="rId5">
            <a:alphaModFix/>
          </a:blip>
          <a:srcRect b="19311" l="28478" r="33827" t="20170"/>
          <a:stretch/>
        </p:blipFill>
        <p:spPr>
          <a:xfrm>
            <a:off x="4410425" y="1346175"/>
            <a:ext cx="4018075" cy="3626675"/>
          </a:xfrm>
          <a:prstGeom prst="rect">
            <a:avLst/>
          </a:prstGeom>
          <a:noFill/>
          <a:ln>
            <a:noFill/>
          </a:ln>
        </p:spPr>
      </p:pic>
      <p:sp>
        <p:nvSpPr>
          <p:cNvPr id="418" name="Google Shape;418;p25"/>
          <p:cNvSpPr txBox="1"/>
          <p:nvPr>
            <p:ph idx="4294967295" type="body"/>
          </p:nvPr>
        </p:nvSpPr>
        <p:spPr>
          <a:xfrm>
            <a:off x="202900" y="1170325"/>
            <a:ext cx="3499500" cy="175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KNN, Regressão Linear, SVM, Naive Bayes, Decision Tree, Random Forest, XGBoost, MLP</a:t>
            </a:r>
            <a:endParaRPr/>
          </a:p>
        </p:txBody>
      </p:sp>
      <p:sp>
        <p:nvSpPr>
          <p:cNvPr id="419" name="Google Shape;419;p25"/>
          <p:cNvSpPr txBox="1"/>
          <p:nvPr>
            <p:ph idx="4294967295" type="body"/>
          </p:nvPr>
        </p:nvSpPr>
        <p:spPr>
          <a:xfrm>
            <a:off x="202900" y="3188850"/>
            <a:ext cx="3685800" cy="319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Performances semelhantes: </a:t>
            </a:r>
            <a:endParaRPr b="1"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5560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aven Pro"/>
              <a:buChar char="-"/>
            </a:pPr>
            <a:r>
              <a:rPr b="1" lang="pt-BR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Acurácia dados de teste: 90%</a:t>
            </a:r>
            <a:endParaRPr b="1"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305"/>
          </a:p>
        </p:txBody>
      </p:sp>
      <p:pic>
        <p:nvPicPr>
          <p:cNvPr id="420" name="Google Shape;420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808551" y="110458"/>
            <a:ext cx="999300" cy="100500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1" name="Google Shape;421;p2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311475" y="569050"/>
            <a:ext cx="487675" cy="48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6" name="Google Shape;42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600200" y="18599"/>
            <a:ext cx="10787026" cy="512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7" name="Google Shape;427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61750" y="-56650"/>
            <a:ext cx="9404976" cy="5352550"/>
          </a:xfrm>
          <a:prstGeom prst="rect">
            <a:avLst/>
          </a:prstGeom>
          <a:noFill/>
          <a:ln>
            <a:noFill/>
          </a:ln>
        </p:spPr>
      </p:pic>
      <p:sp>
        <p:nvSpPr>
          <p:cNvPr id="428" name="Google Shape;428;p26"/>
          <p:cNvSpPr txBox="1"/>
          <p:nvPr>
            <p:ph type="ctrTitle"/>
          </p:nvPr>
        </p:nvSpPr>
        <p:spPr>
          <a:xfrm>
            <a:off x="336150" y="110450"/>
            <a:ext cx="8471700" cy="110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Resultados iniciais</a:t>
            </a:r>
            <a:endParaRPr sz="20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0"/>
          </a:p>
        </p:txBody>
      </p:sp>
      <p:sp>
        <p:nvSpPr>
          <p:cNvPr id="429" name="Google Shape;429;p26"/>
          <p:cNvSpPr txBox="1"/>
          <p:nvPr>
            <p:ph idx="4294967295" type="body"/>
          </p:nvPr>
        </p:nvSpPr>
        <p:spPr>
          <a:xfrm>
            <a:off x="336150" y="1214750"/>
            <a:ext cx="8471700" cy="36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Testes com Jupyter e AutoML proporcionaram performances semelhantes entre os algorítimos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Escolha do algorítmo: </a:t>
            </a:r>
            <a:r>
              <a:rPr b="1" lang="pt-BR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Random Forest</a:t>
            </a:r>
            <a:endParaRPr b="1"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- Interpretabilidade 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- Não é caixa preta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305"/>
          </a:p>
        </p:txBody>
      </p:sp>
      <p:pic>
        <p:nvPicPr>
          <p:cNvPr id="430" name="Google Shape;430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35025" y="2491800"/>
            <a:ext cx="3588075" cy="162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1" name="Google Shape;431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808551" y="110458"/>
            <a:ext cx="999300" cy="100500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2" name="Google Shape;432;p2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311475" y="569050"/>
            <a:ext cx="487675" cy="48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7" name="Google Shape;43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600200" y="18599"/>
            <a:ext cx="10787026" cy="512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8" name="Google Shape;438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61750" y="-56650"/>
            <a:ext cx="9404976" cy="5352550"/>
          </a:xfrm>
          <a:prstGeom prst="rect">
            <a:avLst/>
          </a:prstGeom>
          <a:noFill/>
          <a:ln>
            <a:noFill/>
          </a:ln>
        </p:spPr>
      </p:pic>
      <p:sp>
        <p:nvSpPr>
          <p:cNvPr id="439" name="Google Shape;439;p27"/>
          <p:cNvSpPr txBox="1"/>
          <p:nvPr>
            <p:ph type="ctrTitle"/>
          </p:nvPr>
        </p:nvSpPr>
        <p:spPr>
          <a:xfrm>
            <a:off x="237600" y="299775"/>
            <a:ext cx="8471700" cy="287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766">
              <a:solidFill>
                <a:srgbClr val="FFFFFF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0"/>
          </a:p>
        </p:txBody>
      </p:sp>
      <p:pic>
        <p:nvPicPr>
          <p:cNvPr id="440" name="Google Shape;440;p27"/>
          <p:cNvPicPr preferRelativeResize="0"/>
          <p:nvPr/>
        </p:nvPicPr>
        <p:blipFill rotWithShape="1">
          <a:blip r:embed="rId5">
            <a:alphaModFix/>
          </a:blip>
          <a:srcRect b="39123" l="10288" r="60449" t="11671"/>
          <a:stretch/>
        </p:blipFill>
        <p:spPr>
          <a:xfrm>
            <a:off x="2878975" y="2012900"/>
            <a:ext cx="2792200" cy="2639925"/>
          </a:xfrm>
          <a:prstGeom prst="rect">
            <a:avLst/>
          </a:prstGeom>
          <a:noFill/>
          <a:ln>
            <a:noFill/>
          </a:ln>
        </p:spPr>
      </p:pic>
      <p:sp>
        <p:nvSpPr>
          <p:cNvPr id="441" name="Google Shape;441;p27"/>
          <p:cNvSpPr txBox="1"/>
          <p:nvPr>
            <p:ph idx="4294967295" type="body"/>
          </p:nvPr>
        </p:nvSpPr>
        <p:spPr>
          <a:xfrm>
            <a:off x="336150" y="1214750"/>
            <a:ext cx="5267100" cy="37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aven Pro"/>
              <a:buChar char="●"/>
            </a:pPr>
            <a:r>
              <a:rPr lang="pt-BR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Base de dados desbalanceados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442" name="Google Shape;442;p27"/>
          <p:cNvSpPr txBox="1"/>
          <p:nvPr>
            <p:ph type="ctrTitle"/>
          </p:nvPr>
        </p:nvSpPr>
        <p:spPr>
          <a:xfrm>
            <a:off x="336150" y="110450"/>
            <a:ext cx="8471700" cy="110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Classes desbalanceadas</a:t>
            </a:r>
            <a:endParaRPr sz="20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0"/>
          </a:p>
        </p:txBody>
      </p:sp>
      <p:pic>
        <p:nvPicPr>
          <p:cNvPr id="443" name="Google Shape;443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808551" y="110458"/>
            <a:ext cx="999300" cy="100500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4" name="Google Shape;444;p2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311475" y="569050"/>
            <a:ext cx="487675" cy="48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9" name="Google Shape;44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600200" y="18599"/>
            <a:ext cx="10787026" cy="512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0" name="Google Shape;450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61750" y="-56650"/>
            <a:ext cx="9404976" cy="5352550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p28"/>
          <p:cNvSpPr txBox="1"/>
          <p:nvPr>
            <p:ph type="ctrTitle"/>
          </p:nvPr>
        </p:nvSpPr>
        <p:spPr>
          <a:xfrm>
            <a:off x="237600" y="299775"/>
            <a:ext cx="8471700" cy="287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766">
              <a:solidFill>
                <a:srgbClr val="FFFFFF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0"/>
          </a:p>
        </p:txBody>
      </p:sp>
      <p:pic>
        <p:nvPicPr>
          <p:cNvPr id="452" name="Google Shape;452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60663" y="1294938"/>
            <a:ext cx="3133725" cy="2028825"/>
          </a:xfrm>
          <a:prstGeom prst="rect">
            <a:avLst/>
          </a:prstGeom>
          <a:noFill/>
          <a:ln>
            <a:noFill/>
          </a:ln>
        </p:spPr>
      </p:pic>
      <p:sp>
        <p:nvSpPr>
          <p:cNvPr id="453" name="Google Shape;453;p28"/>
          <p:cNvSpPr txBox="1"/>
          <p:nvPr>
            <p:ph type="ctrTitle"/>
          </p:nvPr>
        </p:nvSpPr>
        <p:spPr>
          <a:xfrm>
            <a:off x="336150" y="110450"/>
            <a:ext cx="8471700" cy="110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Classes desbalanceadas</a:t>
            </a:r>
            <a:endParaRPr sz="20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0"/>
          </a:p>
        </p:txBody>
      </p:sp>
      <p:sp>
        <p:nvSpPr>
          <p:cNvPr id="454" name="Google Shape;454;p28"/>
          <p:cNvSpPr txBox="1"/>
          <p:nvPr>
            <p:ph idx="4294967295" type="body"/>
          </p:nvPr>
        </p:nvSpPr>
        <p:spPr>
          <a:xfrm>
            <a:off x="336150" y="1214750"/>
            <a:ext cx="5267100" cy="37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aven Pro"/>
              <a:buChar char="●"/>
            </a:pPr>
            <a:r>
              <a:rPr b="1" lang="pt-BR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UnderSampling: </a:t>
            </a:r>
            <a:r>
              <a:rPr lang="pt-BR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Balanceamento dados de treino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5560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aven Pro"/>
              <a:buChar char="●"/>
            </a:pPr>
            <a:r>
              <a:rPr b="1" lang="pt-BR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OneHot Encoding: </a:t>
            </a:r>
            <a:r>
              <a:rPr lang="pt-BR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Quebra de features categóricas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5560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aven Pro"/>
              <a:buChar char="●"/>
            </a:pPr>
            <a:r>
              <a:rPr b="1" lang="pt-BR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Class Weights: </a:t>
            </a:r>
            <a:r>
              <a:rPr lang="pt-BR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Penalizações diferentes em erros na classe majoritária e minoritária.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455" name="Google Shape;455;p28"/>
          <p:cNvSpPr txBox="1"/>
          <p:nvPr/>
        </p:nvSpPr>
        <p:spPr>
          <a:xfrm>
            <a:off x="5807850" y="3431750"/>
            <a:ext cx="3000000" cy="19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Performances:</a:t>
            </a:r>
            <a:endParaRPr b="1"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Class Weights &gt; UnderSampling &gt; UnderSampling + OHE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456" name="Google Shape;456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808551" y="110458"/>
            <a:ext cx="999300" cy="1005005"/>
          </a:xfrm>
          <a:prstGeom prst="rect">
            <a:avLst/>
          </a:prstGeom>
          <a:noFill/>
          <a:ln>
            <a:noFill/>
          </a:ln>
        </p:spPr>
      </p:pic>
      <p:pic>
        <p:nvPicPr>
          <p:cNvPr id="457" name="Google Shape;457;p2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311475" y="569050"/>
            <a:ext cx="487675" cy="48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29"/>
          <p:cNvSpPr txBox="1"/>
          <p:nvPr>
            <p:ph type="ctrTitle"/>
          </p:nvPr>
        </p:nvSpPr>
        <p:spPr>
          <a:xfrm>
            <a:off x="237600" y="299775"/>
            <a:ext cx="8471700" cy="287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766">
              <a:solidFill>
                <a:srgbClr val="FFFFFF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0"/>
          </a:p>
        </p:txBody>
      </p:sp>
      <p:sp>
        <p:nvSpPr>
          <p:cNvPr id="463" name="Google Shape;463;p29"/>
          <p:cNvSpPr txBox="1"/>
          <p:nvPr>
            <p:ph type="ctrTitle"/>
          </p:nvPr>
        </p:nvSpPr>
        <p:spPr>
          <a:xfrm>
            <a:off x="336150" y="110450"/>
            <a:ext cx="8471700" cy="110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Métricas para seleção do modelo</a:t>
            </a:r>
            <a:endParaRPr sz="20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0"/>
          </a:p>
        </p:txBody>
      </p:sp>
      <p:pic>
        <p:nvPicPr>
          <p:cNvPr id="464" name="Google Shape;46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600200" y="18599"/>
            <a:ext cx="10787026" cy="512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5" name="Google Shape;465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61750" y="-56650"/>
            <a:ext cx="9404976" cy="5352550"/>
          </a:xfrm>
          <a:prstGeom prst="rect">
            <a:avLst/>
          </a:prstGeom>
          <a:noFill/>
          <a:ln>
            <a:noFill/>
          </a:ln>
        </p:spPr>
      </p:pic>
      <p:sp>
        <p:nvSpPr>
          <p:cNvPr id="466" name="Google Shape;466;p29"/>
          <p:cNvSpPr txBox="1"/>
          <p:nvPr>
            <p:ph idx="4294967295" type="body"/>
          </p:nvPr>
        </p:nvSpPr>
        <p:spPr>
          <a:xfrm>
            <a:off x="336150" y="973925"/>
            <a:ext cx="8518500" cy="402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Função de custo:</a:t>
            </a:r>
            <a:endParaRPr b="1"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5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pt-BR" sz="31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Custo total = Cab + Cop</a:t>
            </a:r>
            <a:endParaRPr b="1" sz="31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5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42900" lvl="0" marL="9144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AutoNum type="arabicParenR"/>
            </a:pPr>
            <a:r>
              <a:rPr b="1" lang="pt-BR"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Custo de abordagem (Cab): </a:t>
            </a:r>
            <a:r>
              <a:rPr lang="pt-BR"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Erro de classificação da classe 0</a:t>
            </a:r>
            <a:endParaRPr sz="18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42900" lvl="0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AutoNum type="arabicParenR"/>
            </a:pPr>
            <a:r>
              <a:rPr b="1" lang="pt-BR"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Custo de oportunidade (Cop): </a:t>
            </a:r>
            <a:r>
              <a:rPr lang="pt-BR"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Erro de classificação da classe 1</a:t>
            </a:r>
            <a:endParaRPr sz="18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22860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5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Cab = (1-Rec0)* (1-%int) * Pop0 * Mcab</a:t>
            </a:r>
            <a:endParaRPr sz="15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22860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5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Cop = (1-Rec1) * %int * Pop0 * Mcop</a:t>
            </a:r>
            <a:endParaRPr sz="15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467" name="Google Shape;467;p29"/>
          <p:cNvSpPr txBox="1"/>
          <p:nvPr>
            <p:ph type="ctrTitle"/>
          </p:nvPr>
        </p:nvSpPr>
        <p:spPr>
          <a:xfrm>
            <a:off x="336150" y="110450"/>
            <a:ext cx="8471700" cy="110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Métricas para seleção do modelo</a:t>
            </a:r>
            <a:endParaRPr sz="20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0"/>
          </a:p>
        </p:txBody>
      </p:sp>
      <p:pic>
        <p:nvPicPr>
          <p:cNvPr id="468" name="Google Shape;468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37900" y="123425"/>
            <a:ext cx="999300" cy="99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9" name="Google Shape;469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11475" y="569050"/>
            <a:ext cx="487675" cy="48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4" name="Google Shape;47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600200" y="18599"/>
            <a:ext cx="10787026" cy="512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5" name="Google Shape;475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61750" y="-56650"/>
            <a:ext cx="9404976" cy="5352550"/>
          </a:xfrm>
          <a:prstGeom prst="rect">
            <a:avLst/>
          </a:prstGeom>
          <a:noFill/>
          <a:ln>
            <a:noFill/>
          </a:ln>
        </p:spPr>
      </p:pic>
      <p:sp>
        <p:nvSpPr>
          <p:cNvPr id="476" name="Google Shape;476;p30"/>
          <p:cNvSpPr txBox="1"/>
          <p:nvPr>
            <p:ph type="ctrTitle"/>
          </p:nvPr>
        </p:nvSpPr>
        <p:spPr>
          <a:xfrm>
            <a:off x="237600" y="299775"/>
            <a:ext cx="8471700" cy="287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766">
              <a:solidFill>
                <a:srgbClr val="FFFFFF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0"/>
          </a:p>
        </p:txBody>
      </p:sp>
      <p:sp>
        <p:nvSpPr>
          <p:cNvPr id="477" name="Google Shape;477;p30"/>
          <p:cNvSpPr txBox="1"/>
          <p:nvPr>
            <p:ph type="ctrTitle"/>
          </p:nvPr>
        </p:nvSpPr>
        <p:spPr>
          <a:xfrm>
            <a:off x="336150" y="110450"/>
            <a:ext cx="8471700" cy="110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Métricas para seleção do modelo</a:t>
            </a:r>
            <a:endParaRPr sz="20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0"/>
          </a:p>
        </p:txBody>
      </p:sp>
      <p:sp>
        <p:nvSpPr>
          <p:cNvPr id="478" name="Google Shape;478;p30"/>
          <p:cNvSpPr txBox="1"/>
          <p:nvPr>
            <p:ph idx="4294967295" type="body"/>
          </p:nvPr>
        </p:nvSpPr>
        <p:spPr>
          <a:xfrm>
            <a:off x="312750" y="912725"/>
            <a:ext cx="8518500" cy="37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5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Premissas:</a:t>
            </a:r>
            <a:endParaRPr b="1" sz="15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2385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Maven Pro"/>
              <a:buChar char="-"/>
            </a:pPr>
            <a:r>
              <a:rPr lang="pt-BR" sz="15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Um mês tem em média 160 horas trabalhadas,</a:t>
            </a:r>
            <a:endParaRPr sz="15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238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Maven Pro"/>
              <a:buChar char="-"/>
            </a:pPr>
            <a:r>
              <a:rPr lang="pt-BR" sz="15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Cada telefonema para oferta do seguro tem uma duração de 20</a:t>
            </a:r>
            <a:endParaRPr sz="15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238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Maven Pro"/>
              <a:buChar char="-"/>
            </a:pPr>
            <a:r>
              <a:rPr lang="pt-BR" sz="15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Um telefonema com duração de 20 minutos custa 2,00 reais</a:t>
            </a:r>
            <a:endParaRPr sz="15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238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Maven Pro"/>
              <a:buChar char="-"/>
            </a:pPr>
            <a:r>
              <a:rPr lang="pt-BR" sz="15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A média do salário de um vendedor seja 2.500,00 reais mensais</a:t>
            </a:r>
            <a:endParaRPr sz="15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238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Maven Pro"/>
              <a:buChar char="-"/>
            </a:pPr>
            <a:r>
              <a:rPr lang="pt-BR" sz="15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A hora de um vendedor custa 15,62 reais.</a:t>
            </a:r>
            <a:endParaRPr sz="15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238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Maven Pro"/>
              <a:buChar char="-"/>
            </a:pPr>
            <a:r>
              <a:rPr lang="pt-BR" sz="15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O custo médio para deslocamento do vendedor ao cliente é de 12 reais.</a:t>
            </a:r>
            <a:endParaRPr sz="15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238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Maven Pro"/>
              <a:buChar char="-"/>
            </a:pPr>
            <a:r>
              <a:rPr lang="pt-BR" sz="15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Um vendedor demora cerca de 2 horas de deslocamento ida e volta até o cliente.</a:t>
            </a:r>
            <a:endParaRPr sz="15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5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pt-BR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Cab Mínimo </a:t>
            </a:r>
            <a:r>
              <a:rPr lang="pt-BR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= 7,21 = Custo telefonema + Horas trabalhadas </a:t>
            </a:r>
            <a:endParaRPr sz="17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pt-BR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Cab Máx </a:t>
            </a:r>
            <a:r>
              <a:rPr lang="pt-BR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= 45,24 =</a:t>
            </a:r>
            <a:r>
              <a:rPr b="1" lang="pt-BR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</a:t>
            </a:r>
            <a:r>
              <a:rPr lang="pt-BR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Custo telefonema + Horas trabalhadas + Deslocamento</a:t>
            </a:r>
            <a:r>
              <a:rPr lang="pt-BR" sz="19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</a:t>
            </a:r>
            <a:endParaRPr sz="19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5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457200" lvl="0" marL="22860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pt-BR" sz="25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Cab Médio = 26,23</a:t>
            </a:r>
            <a:endParaRPr b="1" sz="25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479" name="Google Shape;479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37900" y="123425"/>
            <a:ext cx="999300" cy="99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0" name="Google Shape;480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11475" y="569050"/>
            <a:ext cx="487675" cy="48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5" name="Google Shape;48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600200" y="18599"/>
            <a:ext cx="10787026" cy="512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6" name="Google Shape;486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61750" y="-56650"/>
            <a:ext cx="9404976" cy="5352550"/>
          </a:xfrm>
          <a:prstGeom prst="rect">
            <a:avLst/>
          </a:prstGeom>
          <a:noFill/>
          <a:ln>
            <a:noFill/>
          </a:ln>
        </p:spPr>
      </p:pic>
      <p:sp>
        <p:nvSpPr>
          <p:cNvPr id="487" name="Google Shape;487;p31"/>
          <p:cNvSpPr txBox="1"/>
          <p:nvPr>
            <p:ph type="ctrTitle"/>
          </p:nvPr>
        </p:nvSpPr>
        <p:spPr>
          <a:xfrm>
            <a:off x="237600" y="299775"/>
            <a:ext cx="8471700" cy="287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766">
              <a:solidFill>
                <a:srgbClr val="FFFFFF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0"/>
          </a:p>
        </p:txBody>
      </p:sp>
      <p:sp>
        <p:nvSpPr>
          <p:cNvPr id="488" name="Google Shape;488;p31"/>
          <p:cNvSpPr txBox="1"/>
          <p:nvPr>
            <p:ph type="ctrTitle"/>
          </p:nvPr>
        </p:nvSpPr>
        <p:spPr>
          <a:xfrm>
            <a:off x="336150" y="110450"/>
            <a:ext cx="8471700" cy="110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Métricas para seleção do modelo</a:t>
            </a:r>
            <a:endParaRPr sz="20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0"/>
          </a:p>
        </p:txBody>
      </p:sp>
      <p:sp>
        <p:nvSpPr>
          <p:cNvPr id="489" name="Google Shape;489;p31"/>
          <p:cNvSpPr txBox="1"/>
          <p:nvPr>
            <p:ph idx="4294967295" type="body"/>
          </p:nvPr>
        </p:nvSpPr>
        <p:spPr>
          <a:xfrm>
            <a:off x="312750" y="912725"/>
            <a:ext cx="8518500" cy="37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5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Premissas</a:t>
            </a:r>
            <a:r>
              <a:rPr b="1" lang="pt-BR" sz="15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:</a:t>
            </a:r>
            <a:endParaRPr sz="15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2385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Maven Pro"/>
              <a:buChar char="-"/>
            </a:pPr>
            <a:r>
              <a:rPr lang="pt-BR" sz="15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A parcela de um seguro de saúde seja de 70 reais ou 840,00 anuais.</a:t>
            </a:r>
            <a:endParaRPr sz="15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238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Maven Pro"/>
              <a:buChar char="-"/>
            </a:pPr>
            <a:r>
              <a:rPr lang="pt-BR" sz="15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O valor do seguro de veículo seja igual ao seguro de saúde.</a:t>
            </a:r>
            <a:endParaRPr sz="15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5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5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9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Cop = Valor seguro do veículo - (Valor seguro de </a:t>
            </a:r>
            <a:r>
              <a:rPr lang="pt-BR" sz="19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saúde</a:t>
            </a:r>
            <a:r>
              <a:rPr lang="pt-BR" sz="19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* desconto) - Custo abordagem do cliente</a:t>
            </a:r>
            <a:endParaRPr sz="19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5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457200" lvl="0" marL="22860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pt-BR" sz="25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Cop = 729,77</a:t>
            </a:r>
            <a:endParaRPr b="1" sz="25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490" name="Google Shape;490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37900" y="123425"/>
            <a:ext cx="999300" cy="99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1" name="Google Shape;491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11475" y="569050"/>
            <a:ext cx="487675" cy="48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5" name="Google Shape;28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7620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14"/>
          <p:cNvSpPr txBox="1"/>
          <p:nvPr>
            <p:ph idx="4294967295" type="ctrTitle"/>
          </p:nvPr>
        </p:nvSpPr>
        <p:spPr>
          <a:xfrm>
            <a:off x="2229450" y="173575"/>
            <a:ext cx="8471700" cy="110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1"/>
                </a:solidFill>
              </a:rPr>
              <a:t>APRESENTAÇÃO</a:t>
            </a:r>
            <a:endParaRPr sz="2000">
              <a:solidFill>
                <a:schemeClr val="lt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0"/>
          </a:p>
        </p:txBody>
      </p:sp>
      <p:pic>
        <p:nvPicPr>
          <p:cNvPr id="287" name="Google Shape;28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37900" y="123425"/>
            <a:ext cx="999300" cy="99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11475" y="569050"/>
            <a:ext cx="487675" cy="48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32"/>
          <p:cNvSpPr txBox="1"/>
          <p:nvPr>
            <p:ph type="ctrTitle"/>
          </p:nvPr>
        </p:nvSpPr>
        <p:spPr>
          <a:xfrm>
            <a:off x="237600" y="299775"/>
            <a:ext cx="8471700" cy="287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766">
              <a:solidFill>
                <a:srgbClr val="FFFFFF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0"/>
          </a:p>
        </p:txBody>
      </p:sp>
      <p:sp>
        <p:nvSpPr>
          <p:cNvPr id="497" name="Google Shape;497;p32"/>
          <p:cNvSpPr txBox="1"/>
          <p:nvPr>
            <p:ph type="ctrTitle"/>
          </p:nvPr>
        </p:nvSpPr>
        <p:spPr>
          <a:xfrm>
            <a:off x="336150" y="110450"/>
            <a:ext cx="8471700" cy="110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Métricas para seleção do modelo</a:t>
            </a:r>
            <a:endParaRPr sz="20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0"/>
          </a:p>
        </p:txBody>
      </p:sp>
      <p:sp>
        <p:nvSpPr>
          <p:cNvPr id="498" name="Google Shape;498;p32"/>
          <p:cNvSpPr txBox="1"/>
          <p:nvPr>
            <p:ph idx="4294967295" type="body"/>
          </p:nvPr>
        </p:nvSpPr>
        <p:spPr>
          <a:xfrm>
            <a:off x="312750" y="912725"/>
            <a:ext cx="8518500" cy="37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Maven Pro"/>
              <a:buChar char="-"/>
            </a:pPr>
            <a:r>
              <a:rPr lang="pt-BR" sz="19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Errar a classificação de pessoas interessadas no seguro custa 28x mais do que errar a classificação de pessoas desinteressadas;</a:t>
            </a:r>
            <a:endParaRPr sz="19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492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Maven Pro"/>
              <a:buChar char="-"/>
            </a:pPr>
            <a:r>
              <a:rPr lang="pt-BR" sz="19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Em contrapartida, há maior proporção de pessoas desinteressadas</a:t>
            </a:r>
            <a:endParaRPr sz="19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499" name="Google Shape;49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025" y="1988325"/>
            <a:ext cx="4064150" cy="2829625"/>
          </a:xfrm>
          <a:prstGeom prst="rect">
            <a:avLst/>
          </a:prstGeom>
          <a:noFill/>
          <a:ln>
            <a:noFill/>
          </a:ln>
        </p:spPr>
      </p:pic>
      <p:sp>
        <p:nvSpPr>
          <p:cNvPr id="500" name="Google Shape;500;p32"/>
          <p:cNvSpPr txBox="1"/>
          <p:nvPr>
            <p:ph idx="4294967295" type="body"/>
          </p:nvPr>
        </p:nvSpPr>
        <p:spPr>
          <a:xfrm>
            <a:off x="-129875" y="4697825"/>
            <a:ext cx="85185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45720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Undersampling: Custos vs Proporção de balanceamento dos dados	Class Weights: Custos vs Pesos penalização</a:t>
            </a:r>
            <a:endParaRPr b="1" sz="1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501" name="Google Shape;501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600200" y="18599"/>
            <a:ext cx="10787026" cy="512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2" name="Google Shape;502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161750" y="-56650"/>
            <a:ext cx="9404976" cy="5352550"/>
          </a:xfrm>
          <a:prstGeom prst="rect">
            <a:avLst/>
          </a:prstGeom>
          <a:noFill/>
          <a:ln>
            <a:noFill/>
          </a:ln>
        </p:spPr>
      </p:pic>
      <p:sp>
        <p:nvSpPr>
          <p:cNvPr id="503" name="Google Shape;503;p32"/>
          <p:cNvSpPr txBox="1"/>
          <p:nvPr>
            <p:ph idx="4294967295" type="body"/>
          </p:nvPr>
        </p:nvSpPr>
        <p:spPr>
          <a:xfrm>
            <a:off x="312750" y="1141325"/>
            <a:ext cx="8518500" cy="37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Maven Pro"/>
              <a:buChar char="●"/>
            </a:pPr>
            <a:r>
              <a:rPr lang="pt-BR" sz="19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Errar a classificação de pessoas interessadas no seguro custa 28x mais do que errar a classificação de pessoas desinteressadas;</a:t>
            </a:r>
            <a:endParaRPr sz="19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492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Maven Pro"/>
              <a:buChar char="●"/>
            </a:pPr>
            <a:r>
              <a:rPr lang="pt-BR" sz="19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Em contrapartida, há maior proporção de pessoas desinteressadas</a:t>
            </a:r>
            <a:endParaRPr sz="19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504" name="Google Shape;504;p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98138" y="2222025"/>
            <a:ext cx="3609975" cy="2514600"/>
          </a:xfrm>
          <a:prstGeom prst="rect">
            <a:avLst/>
          </a:prstGeom>
          <a:noFill/>
          <a:ln>
            <a:noFill/>
          </a:ln>
        </p:spPr>
      </p:pic>
      <p:sp>
        <p:nvSpPr>
          <p:cNvPr id="505" name="Google Shape;505;p32"/>
          <p:cNvSpPr txBox="1"/>
          <p:nvPr>
            <p:ph type="ctrTitle"/>
          </p:nvPr>
        </p:nvSpPr>
        <p:spPr>
          <a:xfrm>
            <a:off x="336150" y="110450"/>
            <a:ext cx="8471700" cy="110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Métricas para seleção do modelo</a:t>
            </a:r>
            <a:endParaRPr sz="20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0"/>
          </a:p>
        </p:txBody>
      </p:sp>
      <p:sp>
        <p:nvSpPr>
          <p:cNvPr id="506" name="Google Shape;506;p32"/>
          <p:cNvSpPr txBox="1"/>
          <p:nvPr>
            <p:ph idx="4294967295" type="body"/>
          </p:nvPr>
        </p:nvSpPr>
        <p:spPr>
          <a:xfrm>
            <a:off x="-129875" y="4774025"/>
            <a:ext cx="85185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45720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Undersampling: Custos vs Proporção de balanceamento dos dados	Class Weights: Custos vs Pesos penalização</a:t>
            </a:r>
            <a:endParaRPr b="1" sz="1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507" name="Google Shape;50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025" y="2064525"/>
            <a:ext cx="4064150" cy="2829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8" name="Google Shape;508;p3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837900" y="123425"/>
            <a:ext cx="999300" cy="99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9" name="Google Shape;509;p3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311475" y="569050"/>
            <a:ext cx="487675" cy="48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4" name="Google Shape;51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600200" y="18599"/>
            <a:ext cx="10787026" cy="512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5" name="Google Shape;515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61750" y="-56650"/>
            <a:ext cx="9404976" cy="5352550"/>
          </a:xfrm>
          <a:prstGeom prst="rect">
            <a:avLst/>
          </a:prstGeom>
          <a:noFill/>
          <a:ln>
            <a:noFill/>
          </a:ln>
        </p:spPr>
      </p:pic>
      <p:sp>
        <p:nvSpPr>
          <p:cNvPr id="516" name="Google Shape;516;p33"/>
          <p:cNvSpPr txBox="1"/>
          <p:nvPr/>
        </p:nvSpPr>
        <p:spPr>
          <a:xfrm>
            <a:off x="94675" y="299775"/>
            <a:ext cx="8772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517" name="Google Shape;517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09050" y="883363"/>
            <a:ext cx="2614105" cy="3984825"/>
          </a:xfrm>
          <a:prstGeom prst="rect">
            <a:avLst/>
          </a:prstGeom>
          <a:noFill/>
          <a:ln>
            <a:noFill/>
          </a:ln>
        </p:spPr>
      </p:pic>
      <p:sp>
        <p:nvSpPr>
          <p:cNvPr id="518" name="Google Shape;518;p33"/>
          <p:cNvSpPr txBox="1"/>
          <p:nvPr>
            <p:ph type="ctrTitle"/>
          </p:nvPr>
        </p:nvSpPr>
        <p:spPr>
          <a:xfrm>
            <a:off x="336150" y="110450"/>
            <a:ext cx="8471700" cy="110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Arquitetura do projeto</a:t>
            </a:r>
            <a:endParaRPr sz="20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0"/>
          </a:p>
        </p:txBody>
      </p:sp>
      <p:sp>
        <p:nvSpPr>
          <p:cNvPr id="519" name="Google Shape;519;p33"/>
          <p:cNvSpPr txBox="1"/>
          <p:nvPr>
            <p:ph idx="4294967295" type="body"/>
          </p:nvPr>
        </p:nvSpPr>
        <p:spPr>
          <a:xfrm>
            <a:off x="312750" y="912725"/>
            <a:ext cx="5364000" cy="3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5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  </a:t>
            </a:r>
            <a:endParaRPr b="1" sz="25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8735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aven Pro"/>
              <a:buChar char="●"/>
            </a:pPr>
            <a:r>
              <a:rPr b="1" lang="pt-BR" sz="25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Databricks</a:t>
            </a:r>
            <a:endParaRPr b="1" sz="25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873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aven Pro"/>
              <a:buChar char="●"/>
            </a:pPr>
            <a:r>
              <a:rPr b="1" lang="pt-BR" sz="25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Jupyter</a:t>
            </a:r>
            <a:endParaRPr b="1" sz="25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873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aven Pro"/>
              <a:buChar char="●"/>
            </a:pPr>
            <a:r>
              <a:rPr b="1" lang="pt-BR" sz="25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Power BI</a:t>
            </a:r>
            <a:endParaRPr b="1" sz="25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873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aven Pro"/>
              <a:buChar char="●"/>
            </a:pPr>
            <a:r>
              <a:rPr b="1" lang="pt-BR" sz="25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Streamlit</a:t>
            </a:r>
            <a:endParaRPr b="1" sz="25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520" name="Google Shape;520;p3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862437" y="145112"/>
            <a:ext cx="950225" cy="955931"/>
          </a:xfrm>
          <a:prstGeom prst="rect">
            <a:avLst/>
          </a:prstGeom>
          <a:noFill/>
          <a:ln>
            <a:noFill/>
          </a:ln>
        </p:spPr>
      </p:pic>
      <p:pic>
        <p:nvPicPr>
          <p:cNvPr id="521" name="Google Shape;521;p3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311475" y="569050"/>
            <a:ext cx="487675" cy="48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6" name="Google Shape;52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600200" y="18599"/>
            <a:ext cx="10787026" cy="512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7" name="Google Shape;527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61750" y="-56650"/>
            <a:ext cx="9404976" cy="5352550"/>
          </a:xfrm>
          <a:prstGeom prst="rect">
            <a:avLst/>
          </a:prstGeom>
          <a:noFill/>
          <a:ln>
            <a:noFill/>
          </a:ln>
        </p:spPr>
      </p:pic>
      <p:sp>
        <p:nvSpPr>
          <p:cNvPr id="528" name="Google Shape;528;p34"/>
          <p:cNvSpPr txBox="1"/>
          <p:nvPr/>
        </p:nvSpPr>
        <p:spPr>
          <a:xfrm>
            <a:off x="94675" y="299775"/>
            <a:ext cx="8772600" cy="16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529" name="Google Shape;529;p34"/>
          <p:cNvSpPr txBox="1"/>
          <p:nvPr>
            <p:ph type="ctrTitle"/>
          </p:nvPr>
        </p:nvSpPr>
        <p:spPr>
          <a:xfrm>
            <a:off x="336150" y="110450"/>
            <a:ext cx="8471700" cy="110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Pré-processamento de dados</a:t>
            </a:r>
            <a:endParaRPr sz="20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0"/>
          </a:p>
        </p:txBody>
      </p:sp>
      <p:sp>
        <p:nvSpPr>
          <p:cNvPr id="530" name="Google Shape;530;p34"/>
          <p:cNvSpPr txBox="1"/>
          <p:nvPr>
            <p:ph idx="4294967295" type="body"/>
          </p:nvPr>
        </p:nvSpPr>
        <p:spPr>
          <a:xfrm>
            <a:off x="312750" y="912725"/>
            <a:ext cx="8518500" cy="37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aven Pro"/>
              <a:buChar char="●"/>
            </a:pPr>
            <a:r>
              <a:rPr lang="pt-BR" sz="21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Dados duplicados</a:t>
            </a:r>
            <a:endParaRPr sz="21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619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aven Pro"/>
              <a:buChar char="●"/>
            </a:pPr>
            <a:r>
              <a:rPr lang="pt-BR" sz="21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Consulta da tabela para valores null</a:t>
            </a:r>
            <a:endParaRPr sz="21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619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aven Pro"/>
              <a:buChar char="●"/>
            </a:pPr>
            <a:r>
              <a:rPr lang="pt-BR" sz="21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Discretização</a:t>
            </a:r>
            <a:endParaRPr sz="21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619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aven Pro"/>
              <a:buChar char="●"/>
            </a:pPr>
            <a:r>
              <a:rPr lang="pt-BR" sz="21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Formato Parquete</a:t>
            </a:r>
            <a:endParaRPr sz="21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531" name="Google Shape;531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23300" y="1992197"/>
            <a:ext cx="4513650" cy="2753328"/>
          </a:xfrm>
          <a:prstGeom prst="rect">
            <a:avLst/>
          </a:prstGeom>
          <a:noFill/>
          <a:ln>
            <a:noFill/>
          </a:ln>
        </p:spPr>
      </p:pic>
      <p:pic>
        <p:nvPicPr>
          <p:cNvPr id="532" name="Google Shape;532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24412" y="1812637"/>
            <a:ext cx="4513626" cy="300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3" name="Google Shape;533;p3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862437" y="145112"/>
            <a:ext cx="950225" cy="955931"/>
          </a:xfrm>
          <a:prstGeom prst="rect">
            <a:avLst/>
          </a:prstGeom>
          <a:noFill/>
          <a:ln>
            <a:noFill/>
          </a:ln>
        </p:spPr>
      </p:pic>
      <p:pic>
        <p:nvPicPr>
          <p:cNvPr id="534" name="Google Shape;534;p3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98600" y="2718425"/>
            <a:ext cx="2755824" cy="143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5" name="Google Shape;535;p3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311475" y="569050"/>
            <a:ext cx="487675" cy="48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35"/>
          <p:cNvSpPr txBox="1"/>
          <p:nvPr>
            <p:ph type="ctrTitle"/>
          </p:nvPr>
        </p:nvSpPr>
        <p:spPr>
          <a:xfrm>
            <a:off x="237600" y="299775"/>
            <a:ext cx="8471700" cy="287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766">
              <a:solidFill>
                <a:srgbClr val="FFFFFF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0"/>
          </a:p>
        </p:txBody>
      </p:sp>
      <p:sp>
        <p:nvSpPr>
          <p:cNvPr id="541" name="Google Shape;541;p35"/>
          <p:cNvSpPr txBox="1"/>
          <p:nvPr>
            <p:ph type="ctrTitle"/>
          </p:nvPr>
        </p:nvSpPr>
        <p:spPr>
          <a:xfrm>
            <a:off x="336150" y="110450"/>
            <a:ext cx="8471700" cy="110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Resultados finais</a:t>
            </a:r>
            <a:endParaRPr sz="20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0"/>
          </a:p>
        </p:txBody>
      </p:sp>
      <p:sp>
        <p:nvSpPr>
          <p:cNvPr id="542" name="Google Shape;542;p35"/>
          <p:cNvSpPr txBox="1"/>
          <p:nvPr>
            <p:ph idx="4294967295" type="body"/>
          </p:nvPr>
        </p:nvSpPr>
        <p:spPr>
          <a:xfrm>
            <a:off x="374825" y="1001425"/>
            <a:ext cx="4197300" cy="37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aven Pro"/>
              <a:buChar char="●"/>
            </a:pPr>
            <a:r>
              <a:rPr b="1" lang="pt-BR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Sem a implementação do modelo de ML </a:t>
            </a:r>
            <a:endParaRPr b="1" sz="17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Há apenas a parcela do custo de abordagem. O custo de oportunidade é todo convertido para receita (46710 pessoas).</a:t>
            </a:r>
            <a:endParaRPr sz="14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Sendo M =  Média Custo Abordagem:</a:t>
            </a:r>
            <a:endParaRPr sz="14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45720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Custo total = 334.339 * M</a:t>
            </a:r>
            <a:endParaRPr sz="14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45720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Receita = 46710 * 28 * M</a:t>
            </a:r>
            <a:endParaRPr sz="14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45720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Balanço = 973.541 * M</a:t>
            </a:r>
            <a:endParaRPr sz="14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45720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543" name="Google Shape;543;p35"/>
          <p:cNvSpPr txBox="1"/>
          <p:nvPr>
            <p:ph idx="4294967295" type="body"/>
          </p:nvPr>
        </p:nvSpPr>
        <p:spPr>
          <a:xfrm>
            <a:off x="4572000" y="1001425"/>
            <a:ext cx="4236000" cy="37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aven Pro"/>
              <a:buChar char="●"/>
            </a:pPr>
            <a:r>
              <a:rPr b="1" lang="pt-BR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Com a implementação do modelo de ML</a:t>
            </a:r>
            <a:endParaRPr b="1" sz="17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O modelo acerta apenas 45501 de pessoas interessadas e erra 108035 pessoas desinteressadas.</a:t>
            </a:r>
            <a:endParaRPr sz="14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Sendo M =  Média Custo Abordagem:</a:t>
            </a:r>
            <a:endParaRPr sz="14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45720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Custo total = 108035 * M </a:t>
            </a:r>
            <a:endParaRPr sz="14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45720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Receita = 45501 * 28 * M</a:t>
            </a:r>
            <a:endParaRPr sz="14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45720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Balanço = 1.165.993 * M</a:t>
            </a:r>
            <a:endParaRPr sz="14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544" name="Google Shape;54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600200" y="18599"/>
            <a:ext cx="10787026" cy="512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5" name="Google Shape;545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61750" y="-56650"/>
            <a:ext cx="9404976" cy="53525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46" name="Google Shape;546;p35"/>
          <p:cNvCxnSpPr/>
          <p:nvPr/>
        </p:nvCxnSpPr>
        <p:spPr>
          <a:xfrm>
            <a:off x="4480025" y="899375"/>
            <a:ext cx="9000" cy="4097100"/>
          </a:xfrm>
          <a:prstGeom prst="straightConnector1">
            <a:avLst/>
          </a:prstGeom>
          <a:noFill/>
          <a:ln cap="flat" cmpd="sng" w="9525">
            <a:solidFill>
              <a:srgbClr val="5B0F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47" name="Google Shape;547;p35"/>
          <p:cNvSpPr txBox="1"/>
          <p:nvPr>
            <p:ph type="ctrTitle"/>
          </p:nvPr>
        </p:nvSpPr>
        <p:spPr>
          <a:xfrm>
            <a:off x="336150" y="110450"/>
            <a:ext cx="8471700" cy="110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Resultados finais</a:t>
            </a:r>
            <a:endParaRPr sz="20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0"/>
          </a:p>
        </p:txBody>
      </p:sp>
      <p:sp>
        <p:nvSpPr>
          <p:cNvPr id="548" name="Google Shape;548;p35"/>
          <p:cNvSpPr txBox="1"/>
          <p:nvPr>
            <p:ph idx="4294967295" type="body"/>
          </p:nvPr>
        </p:nvSpPr>
        <p:spPr>
          <a:xfrm>
            <a:off x="374825" y="1230025"/>
            <a:ext cx="4197300" cy="37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aven Pro"/>
              <a:buChar char="●"/>
            </a:pPr>
            <a:r>
              <a:rPr b="1" lang="pt-BR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Sem a implementação do modelo de ML </a:t>
            </a:r>
            <a:endParaRPr b="1" sz="17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Há apenas a parcela do custo de abordagem. O custo de oportunidade é todo convertido para receita (46.710 pessoas).</a:t>
            </a:r>
            <a:endParaRPr sz="14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Sendo M =  Média Custo Abordagem:</a:t>
            </a:r>
            <a:endParaRPr sz="14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45720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Custo total = 334.339 * M</a:t>
            </a:r>
            <a:endParaRPr sz="14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45720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Receita = 46710 * 28 * M</a:t>
            </a:r>
            <a:endParaRPr sz="14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45720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5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45720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pt-BR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Balanço = 973.541 * M</a:t>
            </a:r>
            <a:endParaRPr b="1" sz="17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45720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549" name="Google Shape;549;p35"/>
          <p:cNvSpPr txBox="1"/>
          <p:nvPr>
            <p:ph idx="4294967295" type="body"/>
          </p:nvPr>
        </p:nvSpPr>
        <p:spPr>
          <a:xfrm>
            <a:off x="4572000" y="1230025"/>
            <a:ext cx="4236000" cy="37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aven Pro"/>
              <a:buChar char="●"/>
            </a:pPr>
            <a:r>
              <a:rPr b="1" lang="pt-BR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Com a implementação do modelo de ML</a:t>
            </a:r>
            <a:endParaRPr b="1" sz="17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O modelo acerta apenas 45.501 de pessoas interessadas e erra 108.035 pessoas desinteressadas.</a:t>
            </a:r>
            <a:endParaRPr sz="14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Sendo M =  Média Custo Abordagem:</a:t>
            </a:r>
            <a:endParaRPr sz="14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45720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Custo total = 108035 * M </a:t>
            </a:r>
            <a:endParaRPr sz="14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45720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Receita = 45501 * 28 * M</a:t>
            </a:r>
            <a:endParaRPr sz="14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45720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5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45720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pt-BR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Balanço = 1.165.993 * M</a:t>
            </a:r>
            <a:endParaRPr b="1" sz="17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cxnSp>
        <p:nvCxnSpPr>
          <p:cNvPr id="550" name="Google Shape;550;p35"/>
          <p:cNvCxnSpPr/>
          <p:nvPr/>
        </p:nvCxnSpPr>
        <p:spPr>
          <a:xfrm>
            <a:off x="4480025" y="899375"/>
            <a:ext cx="9000" cy="4097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551" name="Google Shape;551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37900" y="123425"/>
            <a:ext cx="999300" cy="99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2" name="Google Shape;552;p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11475" y="569050"/>
            <a:ext cx="487675" cy="48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7" name="Google Shape;55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600200" y="18599"/>
            <a:ext cx="10787026" cy="512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8" name="Google Shape;558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61750" y="-56650"/>
            <a:ext cx="9404976" cy="5352550"/>
          </a:xfrm>
          <a:prstGeom prst="rect">
            <a:avLst/>
          </a:prstGeom>
          <a:noFill/>
          <a:ln>
            <a:noFill/>
          </a:ln>
        </p:spPr>
      </p:pic>
      <p:sp>
        <p:nvSpPr>
          <p:cNvPr id="559" name="Google Shape;559;p36"/>
          <p:cNvSpPr txBox="1"/>
          <p:nvPr>
            <p:ph type="ctrTitle"/>
          </p:nvPr>
        </p:nvSpPr>
        <p:spPr>
          <a:xfrm>
            <a:off x="237600" y="299775"/>
            <a:ext cx="8471700" cy="287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766">
              <a:solidFill>
                <a:srgbClr val="FFFFFF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0"/>
          </a:p>
        </p:txBody>
      </p:sp>
      <p:sp>
        <p:nvSpPr>
          <p:cNvPr id="560" name="Google Shape;560;p36"/>
          <p:cNvSpPr txBox="1"/>
          <p:nvPr>
            <p:ph type="ctrTitle"/>
          </p:nvPr>
        </p:nvSpPr>
        <p:spPr>
          <a:xfrm>
            <a:off x="336150" y="110450"/>
            <a:ext cx="8471700" cy="110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Resultados finais</a:t>
            </a:r>
            <a:endParaRPr sz="20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0"/>
          </a:p>
        </p:txBody>
      </p:sp>
      <p:sp>
        <p:nvSpPr>
          <p:cNvPr id="561" name="Google Shape;561;p36"/>
          <p:cNvSpPr txBox="1"/>
          <p:nvPr>
            <p:ph idx="4294967295" type="body"/>
          </p:nvPr>
        </p:nvSpPr>
        <p:spPr>
          <a:xfrm>
            <a:off x="312750" y="912725"/>
            <a:ext cx="8518500" cy="37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A implementação do modelo: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5560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aven Pro"/>
              <a:buChar char="-"/>
            </a:pPr>
            <a:r>
              <a:rPr lang="pt-BR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Diminui os custos em </a:t>
            </a:r>
            <a:r>
              <a:rPr b="1" lang="pt-BR" sz="2000">
                <a:solidFill>
                  <a:srgbClr val="00FF00"/>
                </a:solidFill>
                <a:latin typeface="Maven Pro"/>
                <a:ea typeface="Maven Pro"/>
                <a:cs typeface="Maven Pro"/>
                <a:sym typeface="Maven Pro"/>
              </a:rPr>
              <a:t>+ 32,31%</a:t>
            </a:r>
            <a:endParaRPr b="1" sz="2000">
              <a:solidFill>
                <a:srgbClr val="00FF00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556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aven Pro"/>
              <a:buChar char="-"/>
            </a:pPr>
            <a:r>
              <a:rPr lang="pt-BR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Diminui as receitas em </a:t>
            </a:r>
            <a:r>
              <a:rPr b="1" lang="pt-BR" sz="2000">
                <a:solidFill>
                  <a:srgbClr val="FF0000"/>
                </a:solidFill>
                <a:latin typeface="Maven Pro"/>
                <a:ea typeface="Maven Pro"/>
                <a:cs typeface="Maven Pro"/>
                <a:sym typeface="Maven Pro"/>
              </a:rPr>
              <a:t>- 2,58%</a:t>
            </a:r>
            <a:endParaRPr b="1" sz="2000">
              <a:solidFill>
                <a:srgbClr val="FF0000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5560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aven Pro"/>
              <a:buChar char="-"/>
            </a:pPr>
            <a:r>
              <a:rPr lang="pt-BR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Aumenta o balanço em </a:t>
            </a:r>
            <a:r>
              <a:rPr b="1" lang="pt-BR" sz="2000">
                <a:solidFill>
                  <a:srgbClr val="00FF00"/>
                </a:solidFill>
                <a:latin typeface="Maven Pro"/>
                <a:ea typeface="Maven Pro"/>
                <a:cs typeface="Maven Pro"/>
                <a:sym typeface="Maven Pro"/>
              </a:rPr>
              <a:t>+ 19,77%</a:t>
            </a:r>
            <a:endParaRPr sz="2000">
              <a:solidFill>
                <a:srgbClr val="00FF00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Considerando a variação estimada do custo de abordagem (7,21 reais á 46,24), o aumento no balanço corresponde á valores entre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5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457200" lvl="0" marL="13716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pt-BR" sz="2700">
                <a:solidFill>
                  <a:srgbClr val="00FF00"/>
                </a:solidFill>
                <a:latin typeface="Maven Pro"/>
                <a:ea typeface="Maven Pro"/>
                <a:cs typeface="Maven Pro"/>
                <a:sym typeface="Maven Pro"/>
              </a:rPr>
              <a:t>+ R$ 1,39 mi</a:t>
            </a:r>
            <a:r>
              <a:rPr lang="pt-BR" sz="2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	à 	</a:t>
            </a:r>
            <a:r>
              <a:rPr lang="pt-BR" sz="2700">
                <a:solidFill>
                  <a:srgbClr val="00FF00"/>
                </a:solidFill>
                <a:latin typeface="Maven Pro"/>
                <a:ea typeface="Maven Pro"/>
                <a:cs typeface="Maven Pro"/>
                <a:sym typeface="Maven Pro"/>
              </a:rPr>
              <a:t>+ </a:t>
            </a:r>
            <a:r>
              <a:rPr b="1" lang="pt-BR" sz="2700">
                <a:solidFill>
                  <a:srgbClr val="00FF00"/>
                </a:solidFill>
                <a:latin typeface="Maven Pro"/>
                <a:ea typeface="Maven Pro"/>
                <a:cs typeface="Maven Pro"/>
                <a:sym typeface="Maven Pro"/>
              </a:rPr>
              <a:t>R$ 8,71 mi.</a:t>
            </a:r>
            <a:endParaRPr b="1" sz="2700">
              <a:solidFill>
                <a:srgbClr val="00FF00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562" name="Google Shape;562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37900" y="123425"/>
            <a:ext cx="999300" cy="99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3" name="Google Shape;563;p3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11475" y="569050"/>
            <a:ext cx="487675" cy="48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8" name="Google Shape;568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600200" y="18599"/>
            <a:ext cx="10787026" cy="512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9" name="Google Shape;569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61750" y="-56650"/>
            <a:ext cx="9404976" cy="5352550"/>
          </a:xfrm>
          <a:prstGeom prst="rect">
            <a:avLst/>
          </a:prstGeom>
          <a:noFill/>
          <a:ln>
            <a:noFill/>
          </a:ln>
        </p:spPr>
      </p:pic>
      <p:sp>
        <p:nvSpPr>
          <p:cNvPr id="570" name="Google Shape;570;p37"/>
          <p:cNvSpPr txBox="1"/>
          <p:nvPr>
            <p:ph type="ctrTitle"/>
          </p:nvPr>
        </p:nvSpPr>
        <p:spPr>
          <a:xfrm>
            <a:off x="237600" y="299775"/>
            <a:ext cx="8471700" cy="287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766">
              <a:solidFill>
                <a:srgbClr val="FFFFFF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0"/>
          </a:p>
        </p:txBody>
      </p:sp>
      <p:sp>
        <p:nvSpPr>
          <p:cNvPr id="571" name="Google Shape;571;p37"/>
          <p:cNvSpPr txBox="1"/>
          <p:nvPr>
            <p:ph type="ctrTitle"/>
          </p:nvPr>
        </p:nvSpPr>
        <p:spPr>
          <a:xfrm>
            <a:off x="336150" y="110450"/>
            <a:ext cx="8471700" cy="110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Resultados finais</a:t>
            </a:r>
            <a:endParaRPr sz="20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0"/>
          </a:p>
        </p:txBody>
      </p:sp>
      <p:sp>
        <p:nvSpPr>
          <p:cNvPr id="572" name="Google Shape;572;p37"/>
          <p:cNvSpPr txBox="1"/>
          <p:nvPr>
            <p:ph idx="4294967295" type="body"/>
          </p:nvPr>
        </p:nvSpPr>
        <p:spPr>
          <a:xfrm>
            <a:off x="312750" y="1293725"/>
            <a:ext cx="8518500" cy="37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aven Pro"/>
              <a:buChar char="●"/>
            </a:pPr>
            <a:r>
              <a:rPr lang="pt-BR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Aumento no balanço da empresa entre  </a:t>
            </a:r>
            <a:r>
              <a:rPr b="1" lang="pt-BR" sz="2000">
                <a:solidFill>
                  <a:srgbClr val="00FF00"/>
                </a:solidFill>
                <a:latin typeface="Maven Pro"/>
                <a:ea typeface="Maven Pro"/>
                <a:cs typeface="Maven Pro"/>
                <a:sym typeface="Maven Pro"/>
              </a:rPr>
              <a:t>+R$ 1.39 mi</a:t>
            </a:r>
            <a:r>
              <a:rPr lang="pt-BR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á </a:t>
            </a:r>
            <a:r>
              <a:rPr lang="pt-BR" sz="2000">
                <a:solidFill>
                  <a:srgbClr val="00FF00"/>
                </a:solidFill>
                <a:latin typeface="Maven Pro"/>
                <a:ea typeface="Maven Pro"/>
                <a:cs typeface="Maven Pro"/>
                <a:sym typeface="Maven Pro"/>
              </a:rPr>
              <a:t>+</a:t>
            </a:r>
            <a:r>
              <a:rPr b="1" lang="pt-BR" sz="2000">
                <a:solidFill>
                  <a:srgbClr val="00FF00"/>
                </a:solidFill>
                <a:latin typeface="Maven Pro"/>
                <a:ea typeface="Maven Pro"/>
                <a:cs typeface="Maven Pro"/>
                <a:sym typeface="Maven Pro"/>
              </a:rPr>
              <a:t>R$ 8.71 mi</a:t>
            </a:r>
            <a:endParaRPr b="1" sz="2000">
              <a:solidFill>
                <a:srgbClr val="00FF00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500">
              <a:solidFill>
                <a:srgbClr val="00FF00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5560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aven Pro"/>
              <a:buChar char="●"/>
            </a:pPr>
            <a:r>
              <a:rPr lang="pt-BR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Entre os clientes sem interesse há uma taxa de conversão </a:t>
            </a:r>
            <a:r>
              <a:rPr b="1" lang="pt-BR" sz="2000">
                <a:solidFill>
                  <a:srgbClr val="00FF00"/>
                </a:solidFill>
                <a:latin typeface="Maven Pro"/>
                <a:ea typeface="Maven Pro"/>
                <a:cs typeface="Maven Pro"/>
                <a:sym typeface="Maven Pro"/>
              </a:rPr>
              <a:t>+10,75%</a:t>
            </a:r>
            <a:r>
              <a:rPr lang="pt-BR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(35.942 pessoas) após a oferta de desconto de 10% sobre o seguro de saúde. É possível, dessa forma, aumentar a quantidade de pessoas interessadas em </a:t>
            </a:r>
            <a:r>
              <a:rPr b="1" lang="pt-BR" sz="2000">
                <a:solidFill>
                  <a:srgbClr val="00FF00"/>
                </a:solidFill>
                <a:latin typeface="Maven Pro"/>
                <a:ea typeface="Maven Pro"/>
                <a:cs typeface="Maven Pro"/>
                <a:sym typeface="Maven Pro"/>
              </a:rPr>
              <a:t>+76,9%..</a:t>
            </a:r>
            <a:endParaRPr b="1" sz="2000">
              <a:solidFill>
                <a:srgbClr val="00FF00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5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5560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aven Pro"/>
              <a:buChar char="●"/>
            </a:pPr>
            <a:r>
              <a:rPr lang="pt-BR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O Modelo acerta </a:t>
            </a:r>
            <a:r>
              <a:rPr b="1" lang="pt-BR" sz="2000">
                <a:solidFill>
                  <a:srgbClr val="00FF00"/>
                </a:solidFill>
                <a:latin typeface="Maven Pro"/>
                <a:ea typeface="Maven Pro"/>
                <a:cs typeface="Maven Pro"/>
                <a:sym typeface="Maven Pro"/>
              </a:rPr>
              <a:t>97,54%</a:t>
            </a:r>
            <a:r>
              <a:rPr lang="pt-BR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dos clientes interessados;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5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5560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aven Pro"/>
              <a:buChar char="●"/>
            </a:pPr>
            <a:r>
              <a:rPr lang="pt-BR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A probabilidade do cliente ter interesse dado que o modelo a classificou como interessada é de </a:t>
            </a:r>
            <a:r>
              <a:rPr b="1" lang="pt-BR" sz="2000">
                <a:solidFill>
                  <a:srgbClr val="00FF00"/>
                </a:solidFill>
                <a:latin typeface="Maven Pro"/>
                <a:ea typeface="Maven Pro"/>
                <a:cs typeface="Maven Pro"/>
                <a:sym typeface="Maven Pro"/>
              </a:rPr>
              <a:t>29,41%</a:t>
            </a:r>
            <a:endParaRPr b="1" sz="2000">
              <a:solidFill>
                <a:srgbClr val="00FF00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00FF00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457200" lvl="0" marL="13716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573" name="Google Shape;573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37900" y="123425"/>
            <a:ext cx="999300" cy="99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4" name="Google Shape;574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11475" y="569050"/>
            <a:ext cx="487675" cy="48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9" name="Google Shape;579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600200" y="18599"/>
            <a:ext cx="10787026" cy="512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0" name="Google Shape;580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61750" y="-56650"/>
            <a:ext cx="9404976" cy="5352550"/>
          </a:xfrm>
          <a:prstGeom prst="rect">
            <a:avLst/>
          </a:prstGeom>
          <a:noFill/>
          <a:ln>
            <a:noFill/>
          </a:ln>
        </p:spPr>
      </p:pic>
      <p:sp>
        <p:nvSpPr>
          <p:cNvPr id="581" name="Google Shape;581;p38"/>
          <p:cNvSpPr txBox="1"/>
          <p:nvPr>
            <p:ph type="ctrTitle"/>
          </p:nvPr>
        </p:nvSpPr>
        <p:spPr>
          <a:xfrm>
            <a:off x="237600" y="299775"/>
            <a:ext cx="8471700" cy="287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766">
              <a:solidFill>
                <a:srgbClr val="FFFFFF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0"/>
          </a:p>
        </p:txBody>
      </p:sp>
      <p:sp>
        <p:nvSpPr>
          <p:cNvPr id="582" name="Google Shape;582;p38"/>
          <p:cNvSpPr txBox="1"/>
          <p:nvPr>
            <p:ph type="ctrTitle"/>
          </p:nvPr>
        </p:nvSpPr>
        <p:spPr>
          <a:xfrm>
            <a:off x="336150" y="110450"/>
            <a:ext cx="8471700" cy="110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Resultados finais</a:t>
            </a:r>
            <a:endParaRPr sz="20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0"/>
          </a:p>
        </p:txBody>
      </p:sp>
      <p:sp>
        <p:nvSpPr>
          <p:cNvPr id="583" name="Google Shape;583;p38"/>
          <p:cNvSpPr txBox="1"/>
          <p:nvPr>
            <p:ph idx="4294967295" type="body"/>
          </p:nvPr>
        </p:nvSpPr>
        <p:spPr>
          <a:xfrm>
            <a:off x="312750" y="1293725"/>
            <a:ext cx="8518500" cy="37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Maven Pro"/>
              <a:buChar char="●"/>
            </a:pPr>
            <a:r>
              <a:rPr lang="pt-BR" sz="200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O canal de venda que maximiza a probabilidade do cliente aceitar o seguro é sugerido na API.</a:t>
            </a:r>
            <a:endParaRPr sz="200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Link para API: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pt-BR" sz="23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https://share.streamlit.io/awildt01/danzerzone/API/api.py</a:t>
            </a:r>
            <a:endParaRPr b="1" sz="23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457200" lvl="0" marL="13716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584" name="Google Shape;584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37900" y="123425"/>
            <a:ext cx="999300" cy="99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5" name="Google Shape;585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11475" y="569050"/>
            <a:ext cx="487675" cy="48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0" name="Google Shape;590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600200" y="18599"/>
            <a:ext cx="10787026" cy="512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1" name="Google Shape;591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61750" y="-56650"/>
            <a:ext cx="9404976" cy="5352550"/>
          </a:xfrm>
          <a:prstGeom prst="rect">
            <a:avLst/>
          </a:prstGeom>
          <a:noFill/>
          <a:ln>
            <a:noFill/>
          </a:ln>
        </p:spPr>
      </p:pic>
      <p:sp>
        <p:nvSpPr>
          <p:cNvPr id="592" name="Google Shape;592;p39"/>
          <p:cNvSpPr txBox="1"/>
          <p:nvPr>
            <p:ph type="ctrTitle"/>
          </p:nvPr>
        </p:nvSpPr>
        <p:spPr>
          <a:xfrm>
            <a:off x="237600" y="299775"/>
            <a:ext cx="8471700" cy="287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766">
              <a:solidFill>
                <a:srgbClr val="FFFFFF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0"/>
          </a:p>
        </p:txBody>
      </p:sp>
      <p:sp>
        <p:nvSpPr>
          <p:cNvPr id="593" name="Google Shape;593;p39"/>
          <p:cNvSpPr txBox="1"/>
          <p:nvPr>
            <p:ph type="ctrTitle"/>
          </p:nvPr>
        </p:nvSpPr>
        <p:spPr>
          <a:xfrm>
            <a:off x="336150" y="110450"/>
            <a:ext cx="8471700" cy="110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Resultados finais</a:t>
            </a:r>
            <a:endParaRPr sz="20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0"/>
          </a:p>
        </p:txBody>
      </p:sp>
      <p:pic>
        <p:nvPicPr>
          <p:cNvPr id="594" name="Google Shape;594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37900" y="123425"/>
            <a:ext cx="999300" cy="99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5" name="Google Shape;595;p3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41689" y="1722100"/>
            <a:ext cx="6060626" cy="324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6" name="Google Shape;596;p3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311475" y="569050"/>
            <a:ext cx="487675" cy="487675"/>
          </a:xfrm>
          <a:prstGeom prst="rect">
            <a:avLst/>
          </a:prstGeom>
          <a:noFill/>
          <a:ln>
            <a:noFill/>
          </a:ln>
        </p:spPr>
      </p:pic>
      <p:sp>
        <p:nvSpPr>
          <p:cNvPr id="597" name="Google Shape;597;p39"/>
          <p:cNvSpPr txBox="1"/>
          <p:nvPr>
            <p:ph idx="4294967295" type="body"/>
          </p:nvPr>
        </p:nvSpPr>
        <p:spPr>
          <a:xfrm>
            <a:off x="312750" y="1141325"/>
            <a:ext cx="8518500" cy="37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3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https://share.streamlit.io/awildt01/danzerzone/API/api.py</a:t>
            </a:r>
            <a:endParaRPr b="1" sz="23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457200" lvl="0" marL="13716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2" name="Google Shape;60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600200" y="18599"/>
            <a:ext cx="10787026" cy="512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3" name="Google Shape;603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61750" y="-56650"/>
            <a:ext cx="9404976" cy="5352550"/>
          </a:xfrm>
          <a:prstGeom prst="rect">
            <a:avLst/>
          </a:prstGeom>
          <a:noFill/>
          <a:ln>
            <a:noFill/>
          </a:ln>
        </p:spPr>
      </p:pic>
      <p:sp>
        <p:nvSpPr>
          <p:cNvPr id="604" name="Google Shape;604;p40"/>
          <p:cNvSpPr txBox="1"/>
          <p:nvPr>
            <p:ph type="ctrTitle"/>
          </p:nvPr>
        </p:nvSpPr>
        <p:spPr>
          <a:xfrm>
            <a:off x="237600" y="299775"/>
            <a:ext cx="8471700" cy="287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766">
              <a:solidFill>
                <a:srgbClr val="FFFFFF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0"/>
          </a:p>
        </p:txBody>
      </p:sp>
      <p:sp>
        <p:nvSpPr>
          <p:cNvPr id="605" name="Google Shape;605;p40"/>
          <p:cNvSpPr txBox="1"/>
          <p:nvPr>
            <p:ph type="ctrTitle"/>
          </p:nvPr>
        </p:nvSpPr>
        <p:spPr>
          <a:xfrm>
            <a:off x="336150" y="110450"/>
            <a:ext cx="8471700" cy="110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Perguntas?</a:t>
            </a:r>
            <a:endParaRPr sz="20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0"/>
          </a:p>
        </p:txBody>
      </p:sp>
      <p:pic>
        <p:nvPicPr>
          <p:cNvPr id="606" name="Google Shape;606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21525" y="815250"/>
            <a:ext cx="7303848" cy="4108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1" name="Google Shape;61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3" name="Google Shape;29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600200" y="18599"/>
            <a:ext cx="10787026" cy="512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61750" y="-56650"/>
            <a:ext cx="9404976" cy="535255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15"/>
          <p:cNvSpPr txBox="1"/>
          <p:nvPr>
            <p:ph type="ctrTitle"/>
          </p:nvPr>
        </p:nvSpPr>
        <p:spPr>
          <a:xfrm>
            <a:off x="237600" y="299775"/>
            <a:ext cx="8471700" cy="82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766">
              <a:solidFill>
                <a:srgbClr val="FFFFFF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0"/>
          </a:p>
        </p:txBody>
      </p:sp>
      <p:sp>
        <p:nvSpPr>
          <p:cNvPr id="296" name="Google Shape;296;p15"/>
          <p:cNvSpPr txBox="1"/>
          <p:nvPr>
            <p:ph type="ctrTitle"/>
          </p:nvPr>
        </p:nvSpPr>
        <p:spPr>
          <a:xfrm>
            <a:off x="336150" y="110450"/>
            <a:ext cx="8471700" cy="110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Análise Exploratória dos dados</a:t>
            </a:r>
            <a:endParaRPr sz="20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0"/>
          </a:p>
        </p:txBody>
      </p:sp>
      <p:sp>
        <p:nvSpPr>
          <p:cNvPr id="297" name="Google Shape;297;p15"/>
          <p:cNvSpPr txBox="1"/>
          <p:nvPr>
            <p:ph idx="4294967295" type="body"/>
          </p:nvPr>
        </p:nvSpPr>
        <p:spPr>
          <a:xfrm>
            <a:off x="312750" y="1141325"/>
            <a:ext cx="4493100" cy="37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Perfil de clientes interessados</a:t>
            </a:r>
            <a:endParaRPr b="1" sz="17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</a:pPr>
            <a:r>
              <a:rPr lang="pt-BR" sz="14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A </a:t>
            </a:r>
            <a:r>
              <a:rPr b="1" lang="pt-BR" sz="1400">
                <a:solidFill>
                  <a:srgbClr val="FFFF00"/>
                </a:solidFill>
                <a:latin typeface="Maven Pro"/>
                <a:ea typeface="Maven Pro"/>
                <a:cs typeface="Maven Pro"/>
                <a:sym typeface="Maven Pro"/>
              </a:rPr>
              <a:t>faixa etária de 40 á 50 anos</a:t>
            </a:r>
            <a:r>
              <a:rPr lang="pt-BR" sz="14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concentra o maior número de interessados;</a:t>
            </a:r>
            <a:endParaRPr sz="14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</a:pPr>
            <a:r>
              <a:rPr lang="pt-BR" sz="14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A </a:t>
            </a:r>
            <a:r>
              <a:rPr b="1" lang="pt-BR" sz="1400">
                <a:solidFill>
                  <a:srgbClr val="FFFF00"/>
                </a:solidFill>
                <a:latin typeface="Maven Pro"/>
                <a:ea typeface="Maven Pro"/>
                <a:cs typeface="Maven Pro"/>
                <a:sym typeface="Maven Pro"/>
              </a:rPr>
              <a:t>região 28</a:t>
            </a:r>
            <a:r>
              <a:rPr lang="pt-BR" sz="14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concentra o maior número de interessados.</a:t>
            </a:r>
            <a:endParaRPr sz="14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</a:pPr>
            <a:r>
              <a:rPr lang="pt-BR" sz="14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Quase a totalidade de clientes interessados </a:t>
            </a:r>
            <a:r>
              <a:rPr b="1" lang="pt-BR" sz="1400">
                <a:solidFill>
                  <a:srgbClr val="FFFF00"/>
                </a:solidFill>
                <a:latin typeface="Maven Pro"/>
                <a:ea typeface="Maven Pro"/>
                <a:cs typeface="Maven Pro"/>
                <a:sym typeface="Maven Pro"/>
              </a:rPr>
              <a:t>não são assegurados</a:t>
            </a:r>
            <a:r>
              <a:rPr lang="pt-BR" sz="14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e já tiveram o </a:t>
            </a:r>
            <a:r>
              <a:rPr b="1" lang="pt-BR" sz="1400">
                <a:solidFill>
                  <a:srgbClr val="FFFF00"/>
                </a:solidFill>
                <a:latin typeface="Maven Pro"/>
                <a:ea typeface="Maven Pro"/>
                <a:cs typeface="Maven Pro"/>
                <a:sym typeface="Maven Pro"/>
              </a:rPr>
              <a:t>carro danificado anteriormente</a:t>
            </a:r>
            <a:r>
              <a:rPr lang="pt-BR" sz="14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;</a:t>
            </a:r>
            <a:endParaRPr sz="14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</a:pPr>
            <a:r>
              <a:rPr lang="pt-BR" sz="14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34% dos clientes interessados foram abordados pelo </a:t>
            </a:r>
            <a:r>
              <a:rPr b="1" lang="pt-BR" sz="1400">
                <a:solidFill>
                  <a:srgbClr val="FFFF00"/>
                </a:solidFill>
                <a:latin typeface="Maven Pro"/>
                <a:ea typeface="Maven Pro"/>
                <a:cs typeface="Maven Pro"/>
                <a:sym typeface="Maven Pro"/>
              </a:rPr>
              <a:t>canal de vendas 26.</a:t>
            </a:r>
            <a:endParaRPr b="1" sz="1400">
              <a:solidFill>
                <a:srgbClr val="FFFF00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FFFF00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457200" lvl="0" marL="13716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298" name="Google Shape;298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37900" y="123425"/>
            <a:ext cx="999300" cy="999300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15"/>
          <p:cNvSpPr txBox="1"/>
          <p:nvPr>
            <p:ph idx="4294967295" type="body"/>
          </p:nvPr>
        </p:nvSpPr>
        <p:spPr>
          <a:xfrm>
            <a:off x="4724400" y="1141325"/>
            <a:ext cx="4419600" cy="37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Para  investigar:</a:t>
            </a:r>
            <a:endParaRPr b="1" sz="17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</a:pPr>
            <a:r>
              <a:rPr lang="pt-BR" sz="14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Apenas 12,26% dos clientes </a:t>
            </a:r>
            <a:r>
              <a:rPr lang="pt-BR" sz="140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demonstraram interesse no seguro;</a:t>
            </a:r>
            <a:endParaRPr sz="140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aven Pro"/>
              <a:buChar char="●"/>
            </a:pPr>
            <a:r>
              <a:rPr lang="pt-BR" sz="140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A região  38 concentra a maior proporção de clientes interessados;</a:t>
            </a:r>
            <a:endParaRPr b="1" sz="140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aven Pro"/>
              <a:buChar char="●"/>
            </a:pPr>
            <a:r>
              <a:rPr lang="pt-BR" sz="140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Quanto maior o tempo de uso do veículo maior a proporção de clientes interessados no seguro;</a:t>
            </a:r>
            <a:endParaRPr sz="140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</a:pPr>
            <a:r>
              <a:rPr lang="pt-BR" sz="140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O canal de vendas 155 concentra o maior número de respostas mas apenas 2.86% são de clientes interessados. Já os canais 155 e 163 são pouco usados e concentram a maior proporção de clientes interessados (3</a:t>
            </a:r>
            <a:r>
              <a:rPr lang="pt-BR" sz="14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2,69% e 30,42% respectivamente);</a:t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300" name="Google Shape;300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11475" y="569050"/>
            <a:ext cx="487675" cy="48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5" name="Google Shape;30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600200" y="18599"/>
            <a:ext cx="10787026" cy="512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61750" y="-56650"/>
            <a:ext cx="9404976" cy="5352550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16"/>
          <p:cNvSpPr txBox="1"/>
          <p:nvPr>
            <p:ph type="ctrTitle"/>
          </p:nvPr>
        </p:nvSpPr>
        <p:spPr>
          <a:xfrm>
            <a:off x="237600" y="299775"/>
            <a:ext cx="8471700" cy="82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766">
              <a:solidFill>
                <a:srgbClr val="FFFFFF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0"/>
          </a:p>
        </p:txBody>
      </p:sp>
      <p:sp>
        <p:nvSpPr>
          <p:cNvPr id="308" name="Google Shape;308;p16"/>
          <p:cNvSpPr txBox="1"/>
          <p:nvPr>
            <p:ph type="ctrTitle"/>
          </p:nvPr>
        </p:nvSpPr>
        <p:spPr>
          <a:xfrm>
            <a:off x="336150" y="110450"/>
            <a:ext cx="8471700" cy="110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Análise Exploratória dos dados</a:t>
            </a:r>
            <a:endParaRPr sz="20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0"/>
          </a:p>
        </p:txBody>
      </p:sp>
      <p:sp>
        <p:nvSpPr>
          <p:cNvPr id="309" name="Google Shape;309;p16"/>
          <p:cNvSpPr txBox="1"/>
          <p:nvPr>
            <p:ph idx="4294967295" type="body"/>
          </p:nvPr>
        </p:nvSpPr>
        <p:spPr>
          <a:xfrm>
            <a:off x="312750" y="1141325"/>
            <a:ext cx="8322000" cy="37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Perfil de clientes interessados</a:t>
            </a:r>
            <a:endParaRPr b="1" sz="17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6195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aven Pro"/>
              <a:buChar char="●"/>
            </a:pPr>
            <a:r>
              <a:rPr lang="pt-BR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Apenas 12,26% dos clientes demonstraram interesse no seguro;</a:t>
            </a:r>
            <a:endParaRPr sz="21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FFFF00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FFFF00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457200" lvl="0" marL="13716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310" name="Google Shape;310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37900" y="123425"/>
            <a:ext cx="999300" cy="99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" name="Google Shape;311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52513" y="2237075"/>
            <a:ext cx="3648075" cy="2457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" name="Google Shape;312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311475" y="569050"/>
            <a:ext cx="487675" cy="48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" name="Google Shape;31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600200" y="18599"/>
            <a:ext cx="10787026" cy="512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61750" y="-56650"/>
            <a:ext cx="9404976" cy="5352550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p17"/>
          <p:cNvSpPr txBox="1"/>
          <p:nvPr>
            <p:ph type="ctrTitle"/>
          </p:nvPr>
        </p:nvSpPr>
        <p:spPr>
          <a:xfrm>
            <a:off x="237600" y="299775"/>
            <a:ext cx="8471700" cy="82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766">
              <a:solidFill>
                <a:srgbClr val="FFFFFF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0"/>
          </a:p>
        </p:txBody>
      </p:sp>
      <p:sp>
        <p:nvSpPr>
          <p:cNvPr id="320" name="Google Shape;320;p17"/>
          <p:cNvSpPr txBox="1"/>
          <p:nvPr>
            <p:ph type="ctrTitle"/>
          </p:nvPr>
        </p:nvSpPr>
        <p:spPr>
          <a:xfrm>
            <a:off x="336150" y="110450"/>
            <a:ext cx="8471700" cy="110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Análise Exploratória dos dados</a:t>
            </a:r>
            <a:endParaRPr sz="20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0"/>
          </a:p>
        </p:txBody>
      </p:sp>
      <p:sp>
        <p:nvSpPr>
          <p:cNvPr id="321" name="Google Shape;321;p17"/>
          <p:cNvSpPr txBox="1"/>
          <p:nvPr>
            <p:ph idx="4294967295" type="body"/>
          </p:nvPr>
        </p:nvSpPr>
        <p:spPr>
          <a:xfrm>
            <a:off x="312750" y="1141325"/>
            <a:ext cx="8322000" cy="37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Perfil de clientes interessados</a:t>
            </a:r>
            <a:endParaRPr b="1" sz="17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7465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Maven Pro"/>
              <a:buChar char="●"/>
            </a:pPr>
            <a:r>
              <a:rPr b="1" lang="pt-BR" sz="1900">
                <a:solidFill>
                  <a:srgbClr val="FFFF00"/>
                </a:solidFill>
                <a:latin typeface="Maven Pro"/>
                <a:ea typeface="Maven Pro"/>
                <a:cs typeface="Maven Pro"/>
                <a:sym typeface="Maven Pro"/>
              </a:rPr>
              <a:t>54,08%</a:t>
            </a:r>
            <a:r>
              <a:rPr b="1" lang="pt-BR" sz="19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</a:t>
            </a:r>
            <a:r>
              <a:rPr lang="pt-BR" sz="19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dos clientes são do gênero masculino;</a:t>
            </a:r>
            <a:endParaRPr sz="19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Maven Pro"/>
              <a:buChar char="●"/>
            </a:pPr>
            <a:r>
              <a:rPr lang="pt-BR" sz="19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Entre os </a:t>
            </a:r>
            <a:r>
              <a:rPr b="1" lang="pt-BR" sz="1900">
                <a:solidFill>
                  <a:srgbClr val="FFFF00"/>
                </a:solidFill>
                <a:latin typeface="Maven Pro"/>
                <a:ea typeface="Maven Pro"/>
                <a:cs typeface="Maven Pro"/>
                <a:sym typeface="Maven Pro"/>
              </a:rPr>
              <a:t>homens</a:t>
            </a:r>
            <a:r>
              <a:rPr lang="pt-BR" sz="19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há maior proporção de </a:t>
            </a:r>
            <a:r>
              <a:rPr b="1" lang="pt-BR" sz="1900">
                <a:solidFill>
                  <a:srgbClr val="FFFF00"/>
                </a:solidFill>
                <a:latin typeface="Maven Pro"/>
                <a:ea typeface="Maven Pro"/>
                <a:cs typeface="Maven Pro"/>
                <a:sym typeface="Maven Pro"/>
              </a:rPr>
              <a:t>clientes interessados</a:t>
            </a:r>
            <a:endParaRPr b="1" sz="1900">
              <a:solidFill>
                <a:srgbClr val="FFFF00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FFFF00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FFFF00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457200" lvl="0" marL="13716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322" name="Google Shape;322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37900" y="123425"/>
            <a:ext cx="999300" cy="99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3" name="Google Shape;323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38847" y="2845225"/>
            <a:ext cx="3271625" cy="191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4" name="Google Shape;324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641468" y="2519146"/>
            <a:ext cx="3411032" cy="248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5" name="Google Shape;325;p1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311475" y="569050"/>
            <a:ext cx="487675" cy="48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0" name="Google Shape;33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600200" y="18599"/>
            <a:ext cx="10787026" cy="512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1" name="Google Shape;33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61750" y="-56650"/>
            <a:ext cx="9404976" cy="5352550"/>
          </a:xfrm>
          <a:prstGeom prst="rect">
            <a:avLst/>
          </a:prstGeom>
          <a:noFill/>
          <a:ln>
            <a:noFill/>
          </a:ln>
        </p:spPr>
      </p:pic>
      <p:sp>
        <p:nvSpPr>
          <p:cNvPr id="332" name="Google Shape;332;p18"/>
          <p:cNvSpPr txBox="1"/>
          <p:nvPr>
            <p:ph type="ctrTitle"/>
          </p:nvPr>
        </p:nvSpPr>
        <p:spPr>
          <a:xfrm>
            <a:off x="237600" y="299775"/>
            <a:ext cx="8471700" cy="82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766">
              <a:solidFill>
                <a:srgbClr val="FFFFFF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0"/>
          </a:p>
        </p:txBody>
      </p:sp>
      <p:sp>
        <p:nvSpPr>
          <p:cNvPr id="333" name="Google Shape;333;p18"/>
          <p:cNvSpPr txBox="1"/>
          <p:nvPr>
            <p:ph type="ctrTitle"/>
          </p:nvPr>
        </p:nvSpPr>
        <p:spPr>
          <a:xfrm>
            <a:off x="336150" y="110450"/>
            <a:ext cx="8471700" cy="110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Análise Exploratória dos dados</a:t>
            </a:r>
            <a:endParaRPr sz="20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0"/>
          </a:p>
        </p:txBody>
      </p:sp>
      <p:sp>
        <p:nvSpPr>
          <p:cNvPr id="334" name="Google Shape;334;p18"/>
          <p:cNvSpPr txBox="1"/>
          <p:nvPr>
            <p:ph idx="4294967295" type="body"/>
          </p:nvPr>
        </p:nvSpPr>
        <p:spPr>
          <a:xfrm>
            <a:off x="312750" y="1141325"/>
            <a:ext cx="8322000" cy="37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Perfil de clientes interessados</a:t>
            </a:r>
            <a:endParaRPr b="1" sz="17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</a:pPr>
            <a:r>
              <a:rPr lang="pt-BR"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A </a:t>
            </a:r>
            <a:r>
              <a:rPr b="1" lang="pt-BR" sz="1800">
                <a:solidFill>
                  <a:srgbClr val="FFFF00"/>
                </a:solidFill>
                <a:latin typeface="Maven Pro"/>
                <a:ea typeface="Maven Pro"/>
                <a:cs typeface="Maven Pro"/>
                <a:sym typeface="Maven Pro"/>
              </a:rPr>
              <a:t>faixa etária de 40 á 50 anos</a:t>
            </a:r>
            <a:r>
              <a:rPr lang="pt-BR"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concentra o maior número de interessados;</a:t>
            </a:r>
            <a:endParaRPr sz="18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FFFF00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FFFF00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457200" lvl="0" marL="13716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335" name="Google Shape;335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37900" y="123425"/>
            <a:ext cx="999300" cy="99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6" name="Google Shape;336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55888" y="2312675"/>
            <a:ext cx="6067425" cy="2495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7" name="Google Shape;337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311475" y="569050"/>
            <a:ext cx="487675" cy="48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Google Shape;34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600200" y="18599"/>
            <a:ext cx="10787026" cy="512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3" name="Google Shape;34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61750" y="-56650"/>
            <a:ext cx="9404976" cy="5352550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p19"/>
          <p:cNvSpPr txBox="1"/>
          <p:nvPr>
            <p:ph type="ctrTitle"/>
          </p:nvPr>
        </p:nvSpPr>
        <p:spPr>
          <a:xfrm>
            <a:off x="237600" y="299775"/>
            <a:ext cx="8471700" cy="82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766">
              <a:solidFill>
                <a:srgbClr val="FFFFFF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0"/>
          </a:p>
        </p:txBody>
      </p:sp>
      <p:sp>
        <p:nvSpPr>
          <p:cNvPr id="345" name="Google Shape;345;p19"/>
          <p:cNvSpPr txBox="1"/>
          <p:nvPr>
            <p:ph type="ctrTitle"/>
          </p:nvPr>
        </p:nvSpPr>
        <p:spPr>
          <a:xfrm>
            <a:off x="336150" y="110450"/>
            <a:ext cx="8471700" cy="110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Análise Exploratória dos dados</a:t>
            </a:r>
            <a:endParaRPr sz="20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0"/>
          </a:p>
        </p:txBody>
      </p:sp>
      <p:sp>
        <p:nvSpPr>
          <p:cNvPr id="346" name="Google Shape;346;p19"/>
          <p:cNvSpPr txBox="1"/>
          <p:nvPr>
            <p:ph idx="4294967295" type="body"/>
          </p:nvPr>
        </p:nvSpPr>
        <p:spPr>
          <a:xfrm>
            <a:off x="312750" y="1141325"/>
            <a:ext cx="8322000" cy="37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Perfil de clientes interessados</a:t>
            </a:r>
            <a:endParaRPr b="1" sz="17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746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Maven Pro"/>
              <a:buChar char="●"/>
            </a:pPr>
            <a:r>
              <a:rPr lang="pt-BR" sz="19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A </a:t>
            </a:r>
            <a:r>
              <a:rPr b="1" lang="pt-BR" sz="1900">
                <a:solidFill>
                  <a:srgbClr val="FFFF00"/>
                </a:solidFill>
                <a:latin typeface="Maven Pro"/>
                <a:ea typeface="Maven Pro"/>
                <a:cs typeface="Maven Pro"/>
                <a:sym typeface="Maven Pro"/>
              </a:rPr>
              <a:t>região 28</a:t>
            </a:r>
            <a:r>
              <a:rPr lang="pt-BR" sz="19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concentra o maior número de interessados.</a:t>
            </a:r>
            <a:endParaRPr sz="23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FFFF00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FFFF00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457200" lvl="0" marL="13716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347" name="Google Shape;347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37900" y="123425"/>
            <a:ext cx="999300" cy="99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8" name="Google Shape;348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2225" y="2480025"/>
            <a:ext cx="3543300" cy="171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" name="Google Shape;349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478060" y="2480025"/>
            <a:ext cx="3926440" cy="171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0" name="Google Shape;350;p1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311475" y="569050"/>
            <a:ext cx="487675" cy="48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Google Shape;35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600200" y="18599"/>
            <a:ext cx="10787026" cy="512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6" name="Google Shape;35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61750" y="-56650"/>
            <a:ext cx="9404976" cy="5352550"/>
          </a:xfrm>
          <a:prstGeom prst="rect">
            <a:avLst/>
          </a:prstGeom>
          <a:noFill/>
          <a:ln>
            <a:noFill/>
          </a:ln>
        </p:spPr>
      </p:pic>
      <p:sp>
        <p:nvSpPr>
          <p:cNvPr id="357" name="Google Shape;357;p20"/>
          <p:cNvSpPr txBox="1"/>
          <p:nvPr>
            <p:ph type="ctrTitle"/>
          </p:nvPr>
        </p:nvSpPr>
        <p:spPr>
          <a:xfrm>
            <a:off x="237600" y="299775"/>
            <a:ext cx="8471700" cy="82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766">
              <a:solidFill>
                <a:srgbClr val="FFFFFF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0"/>
          </a:p>
        </p:txBody>
      </p:sp>
      <p:sp>
        <p:nvSpPr>
          <p:cNvPr id="358" name="Google Shape;358;p20"/>
          <p:cNvSpPr txBox="1"/>
          <p:nvPr>
            <p:ph type="ctrTitle"/>
          </p:nvPr>
        </p:nvSpPr>
        <p:spPr>
          <a:xfrm>
            <a:off x="336150" y="110450"/>
            <a:ext cx="8471700" cy="110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Análise Exploratória dos dados</a:t>
            </a:r>
            <a:endParaRPr sz="20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0"/>
          </a:p>
        </p:txBody>
      </p:sp>
      <p:sp>
        <p:nvSpPr>
          <p:cNvPr id="359" name="Google Shape;359;p20"/>
          <p:cNvSpPr txBox="1"/>
          <p:nvPr>
            <p:ph idx="4294967295" type="body"/>
          </p:nvPr>
        </p:nvSpPr>
        <p:spPr>
          <a:xfrm>
            <a:off x="312750" y="1141325"/>
            <a:ext cx="8322000" cy="37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Perfil de clientes interessados</a:t>
            </a:r>
            <a:endParaRPr b="1" sz="17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4000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Maven Pro"/>
              <a:buChar char="●"/>
            </a:pPr>
            <a:r>
              <a:rPr lang="pt-BR"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Quase a totalidade de clientes interessados </a:t>
            </a:r>
            <a:r>
              <a:rPr b="1" lang="pt-BR" sz="1800">
                <a:solidFill>
                  <a:srgbClr val="FFFF00"/>
                </a:solidFill>
                <a:latin typeface="Maven Pro"/>
                <a:ea typeface="Maven Pro"/>
                <a:cs typeface="Maven Pro"/>
                <a:sym typeface="Maven Pro"/>
              </a:rPr>
              <a:t>não são assegurados</a:t>
            </a:r>
            <a:r>
              <a:rPr lang="pt-BR"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e já tiveram o </a:t>
            </a:r>
            <a:r>
              <a:rPr b="1" lang="pt-BR" sz="1800">
                <a:solidFill>
                  <a:srgbClr val="FFFF00"/>
                </a:solidFill>
                <a:latin typeface="Maven Pro"/>
                <a:ea typeface="Maven Pro"/>
                <a:cs typeface="Maven Pro"/>
                <a:sym typeface="Maven Pro"/>
              </a:rPr>
              <a:t>carro danificado anteriormente</a:t>
            </a:r>
            <a:r>
              <a:rPr lang="pt-BR"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;</a:t>
            </a:r>
            <a:endParaRPr sz="27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FFFF00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FFFF00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457200" lvl="0" marL="13716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360" name="Google Shape;360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37900" y="123425"/>
            <a:ext cx="999300" cy="99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1" name="Google Shape;361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3350" y="2518200"/>
            <a:ext cx="3999410" cy="2396047"/>
          </a:xfrm>
          <a:prstGeom prst="rect">
            <a:avLst/>
          </a:prstGeom>
          <a:noFill/>
          <a:ln>
            <a:noFill/>
          </a:ln>
        </p:spPr>
      </p:pic>
      <p:pic>
        <p:nvPicPr>
          <p:cNvPr id="362" name="Google Shape;362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775940" y="2511950"/>
            <a:ext cx="3999411" cy="235368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3" name="Google Shape;363;p2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311475" y="569050"/>
            <a:ext cx="487675" cy="48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" name="Google Shape;36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600200" y="18599"/>
            <a:ext cx="10787026" cy="512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9" name="Google Shape;36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61750" y="-56650"/>
            <a:ext cx="9404976" cy="5352550"/>
          </a:xfrm>
          <a:prstGeom prst="rect">
            <a:avLst/>
          </a:prstGeom>
          <a:noFill/>
          <a:ln>
            <a:noFill/>
          </a:ln>
        </p:spPr>
      </p:pic>
      <p:sp>
        <p:nvSpPr>
          <p:cNvPr id="370" name="Google Shape;370;p21"/>
          <p:cNvSpPr txBox="1"/>
          <p:nvPr>
            <p:ph type="ctrTitle"/>
          </p:nvPr>
        </p:nvSpPr>
        <p:spPr>
          <a:xfrm>
            <a:off x="237600" y="299775"/>
            <a:ext cx="8471700" cy="82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766">
              <a:solidFill>
                <a:srgbClr val="FFFFFF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0"/>
          </a:p>
        </p:txBody>
      </p:sp>
      <p:sp>
        <p:nvSpPr>
          <p:cNvPr id="371" name="Google Shape;371;p21"/>
          <p:cNvSpPr txBox="1"/>
          <p:nvPr>
            <p:ph type="ctrTitle"/>
          </p:nvPr>
        </p:nvSpPr>
        <p:spPr>
          <a:xfrm>
            <a:off x="336150" y="110450"/>
            <a:ext cx="8471700" cy="110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Análise Exploratória dos dados</a:t>
            </a:r>
            <a:endParaRPr sz="20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0"/>
          </a:p>
        </p:txBody>
      </p:sp>
      <p:sp>
        <p:nvSpPr>
          <p:cNvPr id="372" name="Google Shape;372;p21"/>
          <p:cNvSpPr txBox="1"/>
          <p:nvPr>
            <p:ph idx="4294967295" type="body"/>
          </p:nvPr>
        </p:nvSpPr>
        <p:spPr>
          <a:xfrm>
            <a:off x="312750" y="1141325"/>
            <a:ext cx="3914700" cy="37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Perfil de clientes interessados</a:t>
            </a:r>
            <a:endParaRPr b="1" sz="17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</a:pPr>
            <a:r>
              <a:rPr lang="pt-BR"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Quanto </a:t>
            </a:r>
            <a:r>
              <a:rPr b="1" lang="pt-BR" sz="1800">
                <a:solidFill>
                  <a:srgbClr val="FFFF00"/>
                </a:solidFill>
                <a:latin typeface="Maven Pro"/>
                <a:ea typeface="Maven Pro"/>
                <a:cs typeface="Maven Pro"/>
                <a:sym typeface="Maven Pro"/>
              </a:rPr>
              <a:t>maior o tempo de uso</a:t>
            </a:r>
            <a:r>
              <a:rPr lang="pt-BR"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do veículo</a:t>
            </a:r>
            <a:r>
              <a:rPr b="1" lang="pt-BR" sz="1800">
                <a:solidFill>
                  <a:srgbClr val="FFFF00"/>
                </a:solidFill>
                <a:latin typeface="Maven Pro"/>
                <a:ea typeface="Maven Pro"/>
                <a:cs typeface="Maven Pro"/>
                <a:sym typeface="Maven Pro"/>
              </a:rPr>
              <a:t> maior a proporção</a:t>
            </a:r>
            <a:r>
              <a:rPr lang="pt-BR"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de clientes </a:t>
            </a:r>
            <a:r>
              <a:rPr b="1" lang="pt-BR" sz="1800">
                <a:solidFill>
                  <a:srgbClr val="FFFF00"/>
                </a:solidFill>
                <a:latin typeface="Maven Pro"/>
                <a:ea typeface="Maven Pro"/>
                <a:cs typeface="Maven Pro"/>
                <a:sym typeface="Maven Pro"/>
              </a:rPr>
              <a:t>interessados</a:t>
            </a:r>
            <a:r>
              <a:rPr lang="pt-BR"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no seguro;</a:t>
            </a:r>
            <a:endParaRPr sz="18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FFFF00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FFFF00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457200" lvl="0" marL="13716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373" name="Google Shape;373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37900" y="123425"/>
            <a:ext cx="999300" cy="99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4" name="Google Shape;374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71388" y="1259288"/>
            <a:ext cx="4124325" cy="3667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5" name="Google Shape;375;p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311475" y="569050"/>
            <a:ext cx="487675" cy="48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